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10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05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00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16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08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30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12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81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65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71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9CDA-3A1C-490D-92E3-325691BB8C40}" type="datetimeFigureOut">
              <a:rPr lang="es-MX" smtClean="0"/>
              <a:t>16/04/2020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5AEF-93EF-4E7A-A4B8-A81A30394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61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Título"/>
          <p:cNvSpPr txBox="1">
            <a:spLocks/>
          </p:cNvSpPr>
          <p:nvPr/>
        </p:nvSpPr>
        <p:spPr>
          <a:xfrm>
            <a:off x="4921810" y="2229502"/>
            <a:ext cx="3898776" cy="11430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dirty="0" smtClean="0"/>
          </a:p>
        </p:txBody>
      </p:sp>
      <p:sp>
        <p:nvSpPr>
          <p:cNvPr id="14" name="5 Título"/>
          <p:cNvSpPr txBox="1">
            <a:spLocks/>
          </p:cNvSpPr>
          <p:nvPr/>
        </p:nvSpPr>
        <p:spPr>
          <a:xfrm>
            <a:off x="4895478" y="5475338"/>
            <a:ext cx="3898776" cy="11430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18" name="17 Rectángulo"/>
          <p:cNvSpPr/>
          <p:nvPr/>
        </p:nvSpPr>
        <p:spPr>
          <a:xfrm>
            <a:off x="4999444" y="860519"/>
            <a:ext cx="38930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Reproducción asexual que origina nuevos individuos directamente del parental o se queda unido al </a:t>
            </a:r>
            <a:r>
              <a:rPr lang="es-MX" dirty="0" smtClean="0">
                <a:solidFill>
                  <a:prstClr val="black"/>
                </a:solidFill>
              </a:rPr>
              <a:t>él.  </a:t>
            </a:r>
            <a:r>
              <a:rPr lang="es-MX" dirty="0">
                <a:solidFill>
                  <a:prstClr val="black"/>
                </a:solidFill>
              </a:rPr>
              <a:t/>
            </a:r>
            <a:br>
              <a:rPr lang="es-MX" dirty="0">
                <a:solidFill>
                  <a:prstClr val="black"/>
                </a:solidFill>
              </a:rPr>
            </a:b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55576" y="188640"/>
            <a:ext cx="806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Relaciona y escribe el número romano con el paréntesis correcto</a:t>
            </a:r>
            <a:endParaRPr lang="es-MX" dirty="0"/>
          </a:p>
        </p:txBody>
      </p:sp>
      <p:grpSp>
        <p:nvGrpSpPr>
          <p:cNvPr id="29" name="28 Grupo"/>
          <p:cNvGrpSpPr/>
          <p:nvPr/>
        </p:nvGrpSpPr>
        <p:grpSpPr>
          <a:xfrm>
            <a:off x="481244" y="759976"/>
            <a:ext cx="8554186" cy="5846668"/>
            <a:chOff x="481244" y="759976"/>
            <a:chExt cx="8554186" cy="5846668"/>
          </a:xfrm>
        </p:grpSpPr>
        <p:sp>
          <p:nvSpPr>
            <p:cNvPr id="9" name="5 Título"/>
            <p:cNvSpPr txBox="1">
              <a:spLocks/>
            </p:cNvSpPr>
            <p:nvPr/>
          </p:nvSpPr>
          <p:spPr>
            <a:xfrm>
              <a:off x="971600" y="2336496"/>
              <a:ext cx="2880320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3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/>
              </a:r>
              <a:br>
                <a:rPr lang="es-MX" dirty="0" smtClean="0"/>
              </a:br>
              <a:r>
                <a:rPr lang="es-MX" sz="6100" dirty="0" smtClean="0"/>
                <a:t>Fisión Binaria </a:t>
              </a:r>
            </a:p>
            <a:p>
              <a:r>
                <a:rPr lang="es-MX" sz="6100" dirty="0" smtClean="0"/>
                <a:t>o</a:t>
              </a:r>
            </a:p>
            <a:p>
              <a:r>
                <a:rPr lang="es-MX" sz="6100" dirty="0" smtClean="0"/>
                <a:t>Bipartición </a:t>
              </a:r>
              <a:endParaRPr lang="es-MX" sz="6100" dirty="0"/>
            </a:p>
          </p:txBody>
        </p:sp>
        <p:sp>
          <p:nvSpPr>
            <p:cNvPr id="10" name="5 Título"/>
            <p:cNvSpPr txBox="1">
              <a:spLocks/>
            </p:cNvSpPr>
            <p:nvPr/>
          </p:nvSpPr>
          <p:spPr>
            <a:xfrm>
              <a:off x="971600" y="4064598"/>
              <a:ext cx="2880320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sz="2300" dirty="0" smtClean="0"/>
            </a:p>
            <a:p>
              <a:r>
                <a:rPr lang="es-MX" sz="2300" dirty="0" smtClean="0"/>
                <a:t>Fisión múltiple</a:t>
              </a:r>
            </a:p>
            <a:p>
              <a:r>
                <a:rPr lang="es-MX" sz="2300" dirty="0" smtClean="0"/>
                <a:t>o  </a:t>
              </a:r>
              <a:r>
                <a:rPr lang="es-MX" sz="2300" dirty="0" err="1" smtClean="0"/>
                <a:t>esquizogonia</a:t>
              </a:r>
              <a:r>
                <a:rPr lang="es-MX" sz="2300" dirty="0" smtClean="0"/>
                <a:t/>
              </a:r>
              <a:br>
                <a:rPr lang="es-MX" sz="2300" dirty="0" smtClean="0"/>
              </a:br>
              <a:endParaRPr lang="es-MX" sz="2300" dirty="0"/>
            </a:p>
          </p:txBody>
        </p:sp>
        <p:sp>
          <p:nvSpPr>
            <p:cNvPr id="11" name="5 Título"/>
            <p:cNvSpPr txBox="1">
              <a:spLocks/>
            </p:cNvSpPr>
            <p:nvPr/>
          </p:nvSpPr>
          <p:spPr>
            <a:xfrm>
              <a:off x="971600" y="5445224"/>
              <a:ext cx="2880320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sz="2300" dirty="0" smtClean="0"/>
            </a:p>
            <a:p>
              <a:r>
                <a:rPr lang="es-MX" sz="2300" dirty="0" smtClean="0"/>
                <a:t>Gemación</a:t>
              </a:r>
              <a:br>
                <a:rPr lang="es-MX" sz="2300" dirty="0" smtClean="0"/>
              </a:br>
              <a:endParaRPr lang="es-MX" sz="2300" dirty="0"/>
            </a:p>
          </p:txBody>
        </p:sp>
        <p:sp>
          <p:nvSpPr>
            <p:cNvPr id="12" name="5 Título"/>
            <p:cNvSpPr txBox="1">
              <a:spLocks/>
            </p:cNvSpPr>
            <p:nvPr/>
          </p:nvSpPr>
          <p:spPr>
            <a:xfrm>
              <a:off x="4934571" y="759976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/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3" name="5 Título"/>
            <p:cNvSpPr txBox="1">
              <a:spLocks/>
            </p:cNvSpPr>
            <p:nvPr/>
          </p:nvSpPr>
          <p:spPr>
            <a:xfrm>
              <a:off x="4929813" y="4081636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3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smtClean="0"/>
                <a:t>Reproducción asexual implica la duplicación del ADN seguida de la división del citoplasma  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5" name="5 Título"/>
            <p:cNvSpPr txBox="1">
              <a:spLocks/>
            </p:cNvSpPr>
            <p:nvPr/>
          </p:nvSpPr>
          <p:spPr>
            <a:xfrm>
              <a:off x="988325" y="759976"/>
              <a:ext cx="2880320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smtClean="0"/>
                <a:t>Conjugación 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4906089" y="5387895"/>
              <a:ext cx="390429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dirty="0" smtClean="0"/>
                <a:t>Reproducción asexual en esporozoos y consiste en la división del núcleo celular en gran número de núcleos secundarios que se rodean de protoplasma</a:t>
              </a:r>
              <a:endParaRPr lang="es-MX" dirty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4895478" y="2204864"/>
              <a:ext cx="413995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dirty="0" smtClean="0"/>
                <a:t>Reproducción sexual que involucra </a:t>
              </a:r>
              <a:r>
                <a:rPr lang="es-MX" dirty="0"/>
                <a:t>el intercambio de material genético </a:t>
              </a:r>
              <a:r>
                <a:rPr lang="es-MX" dirty="0" smtClean="0"/>
                <a:t>generando un nuevo individuo completo con su macro y micro-núcleo. </a:t>
              </a:r>
              <a:endParaRPr lang="es-MX" dirty="0"/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683568" y="150013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I.</a:t>
              </a:r>
              <a:endParaRPr lang="es-MX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11560" y="299695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II.</a:t>
              </a:r>
              <a:endParaRPr lang="es-MX" dirty="0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539552" y="465313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III.</a:t>
              </a:r>
              <a:endParaRPr lang="es-MX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81244" y="623731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IV.</a:t>
              </a:r>
              <a:endParaRPr lang="es-MX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4427927" y="1331476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4392538" y="3101348"/>
              <a:ext cx="6835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4441494" y="4835055"/>
              <a:ext cx="6631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4357092" y="6237312"/>
              <a:ext cx="6469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 )</a:t>
              </a:r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15389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 txBox="1">
            <a:spLocks/>
          </p:cNvSpPr>
          <p:nvPr/>
        </p:nvSpPr>
        <p:spPr>
          <a:xfrm>
            <a:off x="4932040" y="1709936"/>
            <a:ext cx="3898776" cy="14310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11" name="5 Título"/>
          <p:cNvSpPr txBox="1">
            <a:spLocks/>
          </p:cNvSpPr>
          <p:nvPr/>
        </p:nvSpPr>
        <p:spPr>
          <a:xfrm>
            <a:off x="4943911" y="3210461"/>
            <a:ext cx="3898776" cy="11430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12" name="5 Título"/>
          <p:cNvSpPr txBox="1">
            <a:spLocks/>
          </p:cNvSpPr>
          <p:nvPr/>
        </p:nvSpPr>
        <p:spPr>
          <a:xfrm>
            <a:off x="4921810" y="4581128"/>
            <a:ext cx="3898776" cy="193508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289" y="477753"/>
            <a:ext cx="3754277" cy="1108694"/>
          </a:xfrm>
          <a:prstGeom prst="rect">
            <a:avLst/>
          </a:prstGeom>
        </p:spPr>
      </p:pic>
      <p:grpSp>
        <p:nvGrpSpPr>
          <p:cNvPr id="30" name="29 Grupo"/>
          <p:cNvGrpSpPr/>
          <p:nvPr/>
        </p:nvGrpSpPr>
        <p:grpSpPr>
          <a:xfrm>
            <a:off x="417987" y="404664"/>
            <a:ext cx="8420210" cy="6111552"/>
            <a:chOff x="417987" y="404664"/>
            <a:chExt cx="8420210" cy="6111552"/>
          </a:xfrm>
        </p:grpSpPr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50894" y="3718652"/>
              <a:ext cx="1840851" cy="3754277"/>
            </a:xfrm>
            <a:prstGeom prst="rect">
              <a:avLst/>
            </a:prstGeom>
          </p:spPr>
        </p:pic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688" b="37288"/>
            <a:stretch/>
          </p:blipFill>
          <p:spPr>
            <a:xfrm>
              <a:off x="4943911" y="3210461"/>
              <a:ext cx="3894286" cy="1078071"/>
            </a:xfrm>
            <a:prstGeom prst="rect">
              <a:avLst/>
            </a:prstGeom>
          </p:spPr>
        </p:pic>
        <p:pic>
          <p:nvPicPr>
            <p:cNvPr id="15" name="14 Imagen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365" y="1772816"/>
              <a:ext cx="3754277" cy="1240356"/>
            </a:xfrm>
            <a:prstGeom prst="rect">
              <a:avLst/>
            </a:prstGeom>
          </p:spPr>
        </p:pic>
        <p:sp>
          <p:nvSpPr>
            <p:cNvPr id="7" name="5 Título"/>
            <p:cNvSpPr txBox="1">
              <a:spLocks/>
            </p:cNvSpPr>
            <p:nvPr/>
          </p:nvSpPr>
          <p:spPr>
            <a:xfrm>
              <a:off x="899591" y="1988840"/>
              <a:ext cx="309634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Fisión binaria o </a:t>
              </a:r>
            </a:p>
            <a:p>
              <a:r>
                <a:rPr lang="es-MX" dirty="0" smtClean="0"/>
                <a:t>bipartición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8" name="5 Título"/>
            <p:cNvSpPr txBox="1">
              <a:spLocks/>
            </p:cNvSpPr>
            <p:nvPr/>
          </p:nvSpPr>
          <p:spPr>
            <a:xfrm>
              <a:off x="899590" y="3717032"/>
              <a:ext cx="3096347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Fusión múltiple </a:t>
              </a:r>
            </a:p>
            <a:p>
              <a:r>
                <a:rPr lang="es-MX" dirty="0" smtClean="0"/>
                <a:t>o </a:t>
              </a:r>
              <a:br>
                <a:rPr lang="es-MX" dirty="0" smtClean="0"/>
              </a:br>
              <a:r>
                <a:rPr lang="es-MX" dirty="0" err="1" smtClean="0"/>
                <a:t>Esquizogonia</a:t>
              </a:r>
              <a:endParaRPr lang="es-MX" dirty="0"/>
            </a:p>
          </p:txBody>
        </p:sp>
        <p:sp>
          <p:nvSpPr>
            <p:cNvPr id="9" name="5 Título"/>
            <p:cNvSpPr txBox="1">
              <a:spLocks/>
            </p:cNvSpPr>
            <p:nvPr/>
          </p:nvSpPr>
          <p:spPr>
            <a:xfrm>
              <a:off x="899590" y="5373216"/>
              <a:ext cx="3096347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smtClean="0"/>
                <a:t>Gemación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0" name="5 Título"/>
            <p:cNvSpPr txBox="1">
              <a:spLocks/>
            </p:cNvSpPr>
            <p:nvPr/>
          </p:nvSpPr>
          <p:spPr>
            <a:xfrm>
              <a:off x="4927550" y="404664"/>
              <a:ext cx="3898776" cy="1224136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0000" lnSpcReduction="1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/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3" name="5 Título"/>
            <p:cNvSpPr txBox="1">
              <a:spLocks/>
            </p:cNvSpPr>
            <p:nvPr/>
          </p:nvSpPr>
          <p:spPr>
            <a:xfrm>
              <a:off x="899591" y="419242"/>
              <a:ext cx="3096345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Conjugación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45682" y="1193555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I.</a:t>
              </a:r>
              <a:endParaRPr lang="es-MX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31373" y="614688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IV.</a:t>
              </a:r>
              <a:endParaRPr lang="es-MX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417987" y="449070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III.</a:t>
              </a:r>
              <a:endParaRPr lang="es-MX" dirty="0"/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434307" y="27625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II.</a:t>
              </a:r>
              <a:endParaRPr lang="es-MX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4345686" y="6146884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4345689" y="1032100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4345687" y="4005129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4345688" y="2643840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</p:grpSp>
      <p:sp>
        <p:nvSpPr>
          <p:cNvPr id="31" name="30 CuadroTexto"/>
          <p:cNvSpPr txBox="1"/>
          <p:nvPr/>
        </p:nvSpPr>
        <p:spPr>
          <a:xfrm>
            <a:off x="850035" y="75982"/>
            <a:ext cx="806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Relaciona y escribe el número romano con el paréntesis 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53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32 Grupo"/>
          <p:cNvGrpSpPr/>
          <p:nvPr/>
        </p:nvGrpSpPr>
        <p:grpSpPr>
          <a:xfrm>
            <a:off x="482058" y="629816"/>
            <a:ext cx="8326420" cy="5967536"/>
            <a:chOff x="482058" y="629816"/>
            <a:chExt cx="8326420" cy="5967536"/>
          </a:xfrm>
        </p:grpSpPr>
        <p:sp>
          <p:nvSpPr>
            <p:cNvPr id="12" name="5 Título"/>
            <p:cNvSpPr txBox="1">
              <a:spLocks/>
            </p:cNvSpPr>
            <p:nvPr/>
          </p:nvSpPr>
          <p:spPr>
            <a:xfrm>
              <a:off x="4909702" y="2213992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4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Son </a:t>
              </a:r>
              <a:r>
                <a:rPr lang="es-MX" dirty="0" smtClean="0"/>
                <a:t>células </a:t>
              </a:r>
              <a:r>
                <a:rPr lang="es-MX" dirty="0" smtClean="0"/>
                <a:t>grandes con paredes muy gruesas que almacenan material en periodos desfavorables</a:t>
              </a:r>
              <a:endParaRPr lang="es-MX" dirty="0"/>
            </a:p>
          </p:txBody>
        </p:sp>
        <p:sp>
          <p:nvSpPr>
            <p:cNvPr id="14" name="5 Título"/>
            <p:cNvSpPr txBox="1">
              <a:spLocks/>
            </p:cNvSpPr>
            <p:nvPr/>
          </p:nvSpPr>
          <p:spPr>
            <a:xfrm>
              <a:off x="959490" y="2213992"/>
              <a:ext cx="3178697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Oogonio</a:t>
              </a:r>
              <a:endParaRPr lang="es-MX" dirty="0"/>
            </a:p>
          </p:txBody>
        </p:sp>
        <p:sp>
          <p:nvSpPr>
            <p:cNvPr id="15" name="5 Título"/>
            <p:cNvSpPr txBox="1">
              <a:spLocks/>
            </p:cNvSpPr>
            <p:nvPr/>
          </p:nvSpPr>
          <p:spPr>
            <a:xfrm>
              <a:off x="959490" y="3731610"/>
              <a:ext cx="3168353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/>
              </a:r>
              <a:br>
                <a:rPr lang="es-MX" dirty="0" smtClean="0"/>
              </a:br>
              <a:r>
                <a:rPr lang="es-MX" dirty="0" err="1" smtClean="0"/>
                <a:t>Rhodophyta</a:t>
              </a:r>
              <a:endParaRPr lang="es-MX" dirty="0" smtClean="0"/>
            </a:p>
            <a:p>
              <a:endParaRPr lang="es-MX" dirty="0"/>
            </a:p>
          </p:txBody>
        </p:sp>
        <p:sp>
          <p:nvSpPr>
            <p:cNvPr id="16" name="5 Título"/>
            <p:cNvSpPr txBox="1">
              <a:spLocks/>
            </p:cNvSpPr>
            <p:nvPr/>
          </p:nvSpPr>
          <p:spPr>
            <a:xfrm>
              <a:off x="959490" y="5387794"/>
              <a:ext cx="3178697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err="1" smtClean="0"/>
                <a:t>Hormogonio</a:t>
              </a:r>
              <a:r>
                <a:rPr lang="es-MX" dirty="0" smtClean="0"/>
                <a:t/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8" name="5 Título"/>
            <p:cNvSpPr txBox="1">
              <a:spLocks/>
            </p:cNvSpPr>
            <p:nvPr/>
          </p:nvSpPr>
          <p:spPr>
            <a:xfrm>
              <a:off x="4909588" y="629816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Esporangio producido a partir de un cigoto 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9" name="5 Título"/>
            <p:cNvSpPr txBox="1">
              <a:spLocks/>
            </p:cNvSpPr>
            <p:nvPr/>
          </p:nvSpPr>
          <p:spPr>
            <a:xfrm>
              <a:off x="4909702" y="3796539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3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Son fragmentos pluricelulares, generalmente móviles, que se forma en el </a:t>
              </a:r>
              <a:r>
                <a:rPr lang="es-MX" dirty="0" err="1" smtClean="0"/>
                <a:t>tricoma</a:t>
              </a:r>
              <a:r>
                <a:rPr lang="es-MX" dirty="0" smtClean="0"/>
                <a:t> de una </a:t>
              </a:r>
              <a:r>
                <a:rPr lang="es-MX" dirty="0" err="1" smtClean="0"/>
                <a:t>Cianobacteria</a:t>
              </a:r>
              <a:r>
                <a:rPr lang="es-MX" dirty="0" smtClean="0"/>
                <a:t> 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20" name="5 Título"/>
            <p:cNvSpPr txBox="1">
              <a:spLocks/>
            </p:cNvSpPr>
            <p:nvPr/>
          </p:nvSpPr>
          <p:spPr>
            <a:xfrm>
              <a:off x="4909702" y="5387794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/>
            </a:p>
            <a:p>
              <a:r>
                <a:rPr lang="es-MX" dirty="0" smtClean="0"/>
                <a:t>Es una gameto femenino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21" name="5 Título"/>
            <p:cNvSpPr txBox="1">
              <a:spLocks/>
            </p:cNvSpPr>
            <p:nvPr/>
          </p:nvSpPr>
          <p:spPr>
            <a:xfrm>
              <a:off x="959491" y="629816"/>
              <a:ext cx="3192777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err="1" smtClean="0"/>
                <a:t>Acineto</a:t>
              </a:r>
              <a:r>
                <a:rPr lang="es-MX" dirty="0" smtClean="0"/>
                <a:t/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620593" y="12594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I.</a:t>
              </a:r>
              <a:endParaRPr lang="es-MX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529824" y="622802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IV.</a:t>
              </a:r>
              <a:endParaRPr lang="es-MX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482058" y="450527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III.</a:t>
              </a:r>
              <a:endParaRPr lang="es-MX" dirty="0"/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611560" y="284364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II.</a:t>
              </a:r>
              <a:endParaRPr lang="es-MX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4427927" y="1259468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4333466" y="6158430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4333467" y="4577071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427927" y="2843644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</p:grpSp>
      <p:sp>
        <p:nvSpPr>
          <p:cNvPr id="34" name="33 CuadroTexto"/>
          <p:cNvSpPr txBox="1"/>
          <p:nvPr/>
        </p:nvSpPr>
        <p:spPr>
          <a:xfrm>
            <a:off x="971543" y="75982"/>
            <a:ext cx="806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Relaciona y escribe el número romano con el paréntesis 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75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25 Grupo"/>
          <p:cNvGrpSpPr/>
          <p:nvPr/>
        </p:nvGrpSpPr>
        <p:grpSpPr>
          <a:xfrm>
            <a:off x="556969" y="692696"/>
            <a:ext cx="8269357" cy="5823520"/>
            <a:chOff x="556969" y="692696"/>
            <a:chExt cx="8269357" cy="5823520"/>
          </a:xfrm>
        </p:grpSpPr>
        <p:sp>
          <p:nvSpPr>
            <p:cNvPr id="8" name="5 Título"/>
            <p:cNvSpPr txBox="1">
              <a:spLocks/>
            </p:cNvSpPr>
            <p:nvPr/>
          </p:nvSpPr>
          <p:spPr>
            <a:xfrm>
              <a:off x="4921810" y="2321072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4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Es una célula femenina que se ubica en la parte terminal de una rama 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9" name="5 Título"/>
            <p:cNvSpPr txBox="1">
              <a:spLocks/>
            </p:cNvSpPr>
            <p:nvPr/>
          </p:nvSpPr>
          <p:spPr>
            <a:xfrm>
              <a:off x="961255" y="2279785"/>
              <a:ext cx="3178697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4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smtClean="0"/>
                <a:t>Mitosis</a:t>
              </a:r>
            </a:p>
            <a:p>
              <a:r>
                <a:rPr lang="es-MX" dirty="0" smtClean="0"/>
                <a:t/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0" name="5 Título"/>
            <p:cNvSpPr txBox="1">
              <a:spLocks/>
            </p:cNvSpPr>
            <p:nvPr/>
          </p:nvSpPr>
          <p:spPr>
            <a:xfrm>
              <a:off x="971598" y="3717032"/>
              <a:ext cx="3168354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sz="3600" dirty="0" err="1" smtClean="0"/>
                <a:t>Tetrasporangio</a:t>
              </a:r>
              <a:r>
                <a:rPr lang="es-MX" dirty="0" smtClean="0"/>
                <a:t>   </a:t>
              </a:r>
              <a:endParaRPr lang="es-MX" dirty="0"/>
            </a:p>
          </p:txBody>
        </p:sp>
        <p:sp>
          <p:nvSpPr>
            <p:cNvPr id="11" name="5 Título"/>
            <p:cNvSpPr txBox="1">
              <a:spLocks/>
            </p:cNvSpPr>
            <p:nvPr/>
          </p:nvSpPr>
          <p:spPr>
            <a:xfrm>
              <a:off x="971598" y="5373216"/>
              <a:ext cx="3178698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smtClean="0"/>
                <a:t>Meiosis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2" name="5 Título"/>
            <p:cNvSpPr txBox="1">
              <a:spLocks/>
            </p:cNvSpPr>
            <p:nvPr/>
          </p:nvSpPr>
          <p:spPr>
            <a:xfrm>
              <a:off x="4927550" y="692696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3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/>
              </a:r>
              <a:br>
                <a:rPr lang="es-MX" dirty="0" smtClean="0"/>
              </a:br>
              <a:r>
                <a:rPr lang="es-MX" dirty="0" smtClean="0"/>
                <a:t>Proceso de división celular, propio de células reproductoras, en el que se reduce a la mitad el número de cromosomas </a:t>
              </a:r>
              <a:endParaRPr lang="es-MX" dirty="0"/>
            </a:p>
          </p:txBody>
        </p:sp>
        <p:sp>
          <p:nvSpPr>
            <p:cNvPr id="13" name="5 Título"/>
            <p:cNvSpPr txBox="1">
              <a:spLocks/>
            </p:cNvSpPr>
            <p:nvPr/>
          </p:nvSpPr>
          <p:spPr>
            <a:xfrm>
              <a:off x="4921810" y="3781961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3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dirty="0" smtClean="0"/>
                <a:t>Reproducción de una célula que consiste en la división longitudinal de los cromosomas y en la división del núcleo y del citoplasma y como resultado se originan dos células hijas 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4" name="5 Título"/>
            <p:cNvSpPr txBox="1">
              <a:spLocks/>
            </p:cNvSpPr>
            <p:nvPr/>
          </p:nvSpPr>
          <p:spPr>
            <a:xfrm>
              <a:off x="4921810" y="5373216"/>
              <a:ext cx="389877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4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smtClean="0"/>
                <a:t>Produce cuatro </a:t>
              </a:r>
              <a:r>
                <a:rPr lang="es-MX" dirty="0" err="1" smtClean="0"/>
                <a:t>meiosporas</a:t>
              </a:r>
              <a:r>
                <a:rPr lang="es-MX" dirty="0" smtClean="0"/>
                <a:t> haploides</a:t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5" name="5 Título"/>
            <p:cNvSpPr txBox="1">
              <a:spLocks/>
            </p:cNvSpPr>
            <p:nvPr/>
          </p:nvSpPr>
          <p:spPr>
            <a:xfrm>
              <a:off x="971598" y="692696"/>
              <a:ext cx="3143626" cy="11430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s-MX" dirty="0" smtClean="0"/>
            </a:p>
            <a:p>
              <a:r>
                <a:rPr lang="es-MX" dirty="0" err="1" smtClean="0"/>
                <a:t>Carpogonio</a:t>
              </a:r>
              <a:r>
                <a:rPr lang="es-MX" dirty="0" smtClean="0"/>
                <a:t/>
              </a:r>
              <a:br>
                <a:rPr lang="es-MX" dirty="0" smtClean="0"/>
              </a:br>
              <a:endParaRPr lang="es-MX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609815" y="14663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I.</a:t>
              </a:r>
              <a:endParaRPr lang="es-MX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556969" y="614688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IV.</a:t>
              </a:r>
              <a:endParaRPr lang="es-MX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56969" y="449070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III.</a:t>
              </a:r>
              <a:endParaRPr lang="es-MX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09815" y="30596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II.</a:t>
              </a:r>
              <a:endParaRPr lang="es-MX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4427984" y="1547500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4345689" y="4554333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4427927" y="3094740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4361325" y="6146884"/>
              <a:ext cx="576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(    )</a:t>
              </a:r>
              <a:endParaRPr lang="es-MX" dirty="0"/>
            </a:p>
          </p:txBody>
        </p:sp>
      </p:grpSp>
      <p:sp>
        <p:nvSpPr>
          <p:cNvPr id="27" name="26 CuadroTexto"/>
          <p:cNvSpPr txBox="1"/>
          <p:nvPr/>
        </p:nvSpPr>
        <p:spPr>
          <a:xfrm>
            <a:off x="895045" y="188640"/>
            <a:ext cx="806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Relaciona y escribe el número romano con el paréntesis 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3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286</Words>
  <Application>Microsoft Office PowerPoint</Application>
  <PresentationFormat>Presentación en pantalla (4:3)</PresentationFormat>
  <Paragraphs>88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sylvia</dc:creator>
  <cp:lastModifiedBy>sylvia</cp:lastModifiedBy>
  <cp:revision>27</cp:revision>
  <dcterms:created xsi:type="dcterms:W3CDTF">2020-04-16T18:45:07Z</dcterms:created>
  <dcterms:modified xsi:type="dcterms:W3CDTF">2020-04-17T04:50:18Z</dcterms:modified>
</cp:coreProperties>
</file>