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628" r:id="rId2"/>
    <p:sldId id="609" r:id="rId3"/>
    <p:sldId id="610" r:id="rId4"/>
    <p:sldId id="630" r:id="rId5"/>
    <p:sldId id="613" r:id="rId6"/>
    <p:sldId id="632" r:id="rId7"/>
    <p:sldId id="615" r:id="rId8"/>
    <p:sldId id="621" r:id="rId9"/>
    <p:sldId id="622" r:id="rId10"/>
    <p:sldId id="639" r:id="rId11"/>
    <p:sldId id="577" r:id="rId12"/>
    <p:sldId id="624" r:id="rId13"/>
    <p:sldId id="625" r:id="rId14"/>
    <p:sldId id="636" r:id="rId15"/>
    <p:sldId id="635" r:id="rId16"/>
    <p:sldId id="637" r:id="rId17"/>
    <p:sldId id="627" r:id="rId18"/>
    <p:sldId id="404" r:id="rId19"/>
    <p:sldId id="405" r:id="rId20"/>
    <p:sldId id="638" r:id="rId21"/>
    <p:sldId id="633"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62" d="100"/>
          <a:sy n="62" d="100"/>
        </p:scale>
        <p:origin x="804" y="56"/>
      </p:cViewPr>
      <p:guideLst>
        <p:guide orient="horz" pos="2160"/>
        <p:guide pos="3840"/>
      </p:guideLst>
    </p:cSldViewPr>
  </p:slideViewPr>
  <p:notesTextViewPr>
    <p:cViewPr>
      <p:scale>
        <a:sx n="1" d="1"/>
        <a:sy n="1" d="1"/>
      </p:scale>
      <p:origin x="0" y="0"/>
    </p:cViewPr>
  </p:notesTextViewPr>
  <p:sorterViewPr>
    <p:cViewPr>
      <p:scale>
        <a:sx n="100" d="100"/>
        <a:sy n="100" d="100"/>
      </p:scale>
      <p:origin x="0" y="-173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3359B5-C602-4165-8569-674E9C82163F}" type="datetimeFigureOut">
              <a:rPr lang="es-MX" smtClean="0"/>
              <a:t>31/10/2020</a:t>
            </a:fld>
            <a:endParaRPr lang="es-MX"/>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0C5FEB-42AA-4BD1-A3B3-F9B3E2EAA747}" type="slidenum">
              <a:rPr lang="es-MX" smtClean="0"/>
              <a:t>‹#›</a:t>
            </a:fld>
            <a:endParaRPr lang="es-MX"/>
          </a:p>
        </p:txBody>
      </p:sp>
    </p:spTree>
    <p:extLst>
      <p:ext uri="{BB962C8B-B14F-4D97-AF65-F5344CB8AC3E}">
        <p14:creationId xmlns:p14="http://schemas.microsoft.com/office/powerpoint/2010/main" val="8123400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MX" dirty="0"/>
          </a:p>
        </p:txBody>
      </p:sp>
      <p:sp>
        <p:nvSpPr>
          <p:cNvPr id="4" name="Slide Number Placeholder 3"/>
          <p:cNvSpPr>
            <a:spLocks noGrp="1"/>
          </p:cNvSpPr>
          <p:nvPr>
            <p:ph type="sldNum" sz="quarter" idx="5"/>
          </p:nvPr>
        </p:nvSpPr>
        <p:spPr/>
        <p:txBody>
          <a:bodyPr/>
          <a:lstStyle/>
          <a:p>
            <a:fld id="{6A0C5FEB-42AA-4BD1-A3B3-F9B3E2EAA747}" type="slidenum">
              <a:rPr lang="es-MX" smtClean="0"/>
              <a:t>7</a:t>
            </a:fld>
            <a:endParaRPr lang="es-MX"/>
          </a:p>
        </p:txBody>
      </p:sp>
    </p:spTree>
    <p:extLst>
      <p:ext uri="{BB962C8B-B14F-4D97-AF65-F5344CB8AC3E}">
        <p14:creationId xmlns:p14="http://schemas.microsoft.com/office/powerpoint/2010/main" val="3369819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MX" dirty="0"/>
          </a:p>
        </p:txBody>
      </p:sp>
      <p:sp>
        <p:nvSpPr>
          <p:cNvPr id="4" name="Slide Number Placeholder 3"/>
          <p:cNvSpPr>
            <a:spLocks noGrp="1"/>
          </p:cNvSpPr>
          <p:nvPr>
            <p:ph type="sldNum" sz="quarter" idx="5"/>
          </p:nvPr>
        </p:nvSpPr>
        <p:spPr/>
        <p:txBody>
          <a:bodyPr/>
          <a:lstStyle/>
          <a:p>
            <a:fld id="{6A0C5FEB-42AA-4BD1-A3B3-F9B3E2EAA747}" type="slidenum">
              <a:rPr lang="es-MX" smtClean="0"/>
              <a:t>11</a:t>
            </a:fld>
            <a:endParaRPr lang="es-MX"/>
          </a:p>
        </p:txBody>
      </p:sp>
    </p:spTree>
    <p:extLst>
      <p:ext uri="{BB962C8B-B14F-4D97-AF65-F5344CB8AC3E}">
        <p14:creationId xmlns:p14="http://schemas.microsoft.com/office/powerpoint/2010/main" val="2568255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BEFBB4B-8056-486C-BEA1-E985B4255044}" type="datetimeFigureOut">
              <a:rPr lang="es-MX" smtClean="0"/>
              <a:t>31/10/2020</a:t>
            </a:fld>
            <a:endParaRPr lang="es-MX"/>
          </a:p>
        </p:txBody>
      </p:sp>
      <p:sp>
        <p:nvSpPr>
          <p:cNvPr id="5" name="Footer Placeholder 4"/>
          <p:cNvSpPr>
            <a:spLocks noGrp="1"/>
          </p:cNvSpPr>
          <p:nvPr>
            <p:ph type="ftr" sz="quarter" idx="11"/>
          </p:nvPr>
        </p:nvSpPr>
        <p:spPr>
          <a:xfrm>
            <a:off x="2416500" y="329307"/>
            <a:ext cx="4973915" cy="309201"/>
          </a:xfrm>
        </p:spPr>
        <p:txBody>
          <a:bodyPr/>
          <a:lstStyle/>
          <a:p>
            <a:endParaRPr lang="es-MX"/>
          </a:p>
        </p:txBody>
      </p:sp>
      <p:sp>
        <p:nvSpPr>
          <p:cNvPr id="6" name="Slide Number Placeholder 5"/>
          <p:cNvSpPr>
            <a:spLocks noGrp="1"/>
          </p:cNvSpPr>
          <p:nvPr>
            <p:ph type="sldNum" sz="quarter" idx="12"/>
          </p:nvPr>
        </p:nvSpPr>
        <p:spPr>
          <a:xfrm>
            <a:off x="1437664" y="798973"/>
            <a:ext cx="811019" cy="503578"/>
          </a:xfrm>
        </p:spPr>
        <p:txBody>
          <a:bodyPr/>
          <a:lstStyle/>
          <a:p>
            <a:fld id="{CF94D01C-D077-4935-96C9-B22010B2AB20}" type="slidenum">
              <a:rPr lang="es-MX" smtClean="0"/>
              <a:t>‹#›</a:t>
            </a:fld>
            <a:endParaRPr lang="es-MX"/>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99491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EFBB4B-8056-486C-BEA1-E985B4255044}" type="datetimeFigureOut">
              <a:rPr lang="es-MX" smtClean="0"/>
              <a:t>31/10/2020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F94D01C-D077-4935-96C9-B22010B2AB20}" type="slidenum">
              <a:rPr lang="es-MX" smtClean="0"/>
              <a:t>‹#›</a:t>
            </a:fld>
            <a:endParaRPr lang="es-MX"/>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11435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EFBB4B-8056-486C-BEA1-E985B4255044}" type="datetimeFigureOut">
              <a:rPr lang="es-MX" smtClean="0"/>
              <a:t>31/10/2020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F94D01C-D077-4935-96C9-B22010B2AB20}" type="slidenum">
              <a:rPr lang="es-MX" smtClean="0"/>
              <a:t>‹#›</a:t>
            </a:fld>
            <a:endParaRPr lang="es-MX"/>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01838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EFBB4B-8056-486C-BEA1-E985B4255044}" type="datetimeFigureOut">
              <a:rPr lang="es-MX" smtClean="0"/>
              <a:t>31/10/2020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F94D01C-D077-4935-96C9-B22010B2AB20}" type="slidenum">
              <a:rPr lang="es-MX" smtClean="0"/>
              <a:t>‹#›</a:t>
            </a:fld>
            <a:endParaRPr lang="es-MX"/>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06298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BEFBB4B-8056-486C-BEA1-E985B4255044}" type="datetimeFigureOut">
              <a:rPr lang="es-MX" smtClean="0"/>
              <a:t>31/10/2020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F94D01C-D077-4935-96C9-B22010B2AB20}" type="slidenum">
              <a:rPr lang="es-MX" smtClean="0"/>
              <a:t>‹#›</a:t>
            </a:fld>
            <a:endParaRPr lang="es-MX"/>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40556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EFBB4B-8056-486C-BEA1-E985B4255044}" type="datetimeFigureOut">
              <a:rPr lang="es-MX" smtClean="0"/>
              <a:t>31/10/2020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CF94D01C-D077-4935-96C9-B22010B2AB20}" type="slidenum">
              <a:rPr lang="es-MX" smtClean="0"/>
              <a:t>‹#›</a:t>
            </a:fld>
            <a:endParaRPr lang="es-MX"/>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58597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BEFBB4B-8056-486C-BEA1-E985B4255044}" type="datetimeFigureOut">
              <a:rPr lang="es-MX" smtClean="0"/>
              <a:t>31/10/2020</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CF94D01C-D077-4935-96C9-B22010B2AB20}" type="slidenum">
              <a:rPr lang="es-MX" smtClean="0"/>
              <a:t>‹#›</a:t>
            </a:fld>
            <a:endParaRPr lang="es-MX"/>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62470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EFBB4B-8056-486C-BEA1-E985B4255044}" type="datetimeFigureOut">
              <a:rPr lang="es-MX" smtClean="0"/>
              <a:t>31/10/2020</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CF94D01C-D077-4935-96C9-B22010B2AB20}" type="slidenum">
              <a:rPr lang="es-MX" smtClean="0"/>
              <a:t>‹#›</a:t>
            </a:fld>
            <a:endParaRPr lang="es-MX"/>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08777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EFBB4B-8056-486C-BEA1-E985B4255044}" type="datetimeFigureOut">
              <a:rPr lang="es-MX" smtClean="0"/>
              <a:t>31/10/2020</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CF94D01C-D077-4935-96C9-B22010B2AB20}" type="slidenum">
              <a:rPr lang="es-MX" smtClean="0"/>
              <a:t>‹#›</a:t>
            </a:fld>
            <a:endParaRPr lang="es-MX"/>
          </a:p>
        </p:txBody>
      </p:sp>
    </p:spTree>
    <p:extLst>
      <p:ext uri="{BB962C8B-B14F-4D97-AF65-F5344CB8AC3E}">
        <p14:creationId xmlns:p14="http://schemas.microsoft.com/office/powerpoint/2010/main" val="781718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BEFBB4B-8056-486C-BEA1-E985B4255044}" type="datetimeFigureOut">
              <a:rPr lang="es-MX" smtClean="0"/>
              <a:t>31/10/2020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CF94D01C-D077-4935-96C9-B22010B2AB20}" type="slidenum">
              <a:rPr lang="es-MX" smtClean="0"/>
              <a:t>‹#›</a:t>
            </a:fld>
            <a:endParaRPr lang="es-MX"/>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73287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BEFBB4B-8056-486C-BEA1-E985B4255044}" type="datetimeFigureOut">
              <a:rPr lang="es-MX" smtClean="0"/>
              <a:t>31/10/2020</a:t>
            </a:fld>
            <a:endParaRPr lang="es-MX"/>
          </a:p>
        </p:txBody>
      </p:sp>
      <p:sp>
        <p:nvSpPr>
          <p:cNvPr id="6" name="Footer Placeholder 5"/>
          <p:cNvSpPr>
            <a:spLocks noGrp="1"/>
          </p:cNvSpPr>
          <p:nvPr>
            <p:ph type="ftr" sz="quarter" idx="11"/>
          </p:nvPr>
        </p:nvSpPr>
        <p:spPr>
          <a:xfrm>
            <a:off x="1447382" y="318640"/>
            <a:ext cx="5541004" cy="320931"/>
          </a:xfrm>
        </p:spPr>
        <p:txBody>
          <a:bodyPr/>
          <a:lstStyle/>
          <a:p>
            <a:endParaRPr lang="es-MX"/>
          </a:p>
        </p:txBody>
      </p:sp>
      <p:sp>
        <p:nvSpPr>
          <p:cNvPr id="7" name="Slide Number Placeholder 6"/>
          <p:cNvSpPr>
            <a:spLocks noGrp="1"/>
          </p:cNvSpPr>
          <p:nvPr>
            <p:ph type="sldNum" sz="quarter" idx="12"/>
          </p:nvPr>
        </p:nvSpPr>
        <p:spPr/>
        <p:txBody>
          <a:bodyPr/>
          <a:lstStyle/>
          <a:p>
            <a:fld id="{CF94D01C-D077-4935-96C9-B22010B2AB20}" type="slidenum">
              <a:rPr lang="es-MX" smtClean="0"/>
              <a:t>‹#›</a:t>
            </a:fld>
            <a:endParaRPr lang="es-MX"/>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44203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BEFBB4B-8056-486C-BEA1-E985B4255044}" type="datetimeFigureOut">
              <a:rPr lang="es-MX" smtClean="0"/>
              <a:t>31/10/2020</a:t>
            </a:fld>
            <a:endParaRPr lang="es-MX"/>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CF94D01C-D077-4935-96C9-B22010B2AB20}" type="slidenum">
              <a:rPr lang="es-MX" smtClean="0"/>
              <a:t>‹#›</a:t>
            </a:fld>
            <a:endParaRPr lang="es-MX"/>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60816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17001-6ECE-4979-B4F6-E1CB9DC2DFD6}"/>
              </a:ext>
            </a:extLst>
          </p:cNvPr>
          <p:cNvSpPr>
            <a:spLocks noGrp="1"/>
          </p:cNvSpPr>
          <p:nvPr>
            <p:ph type="ctrTitle"/>
          </p:nvPr>
        </p:nvSpPr>
        <p:spPr>
          <a:xfrm>
            <a:off x="822960" y="802298"/>
            <a:ext cx="10762487" cy="2541431"/>
          </a:xfrm>
        </p:spPr>
        <p:txBody>
          <a:bodyPr>
            <a:normAutofit fontScale="90000"/>
          </a:bodyPr>
          <a:lstStyle/>
          <a:p>
            <a:pPr algn="ctr">
              <a:lnSpc>
                <a:spcPct val="200000"/>
              </a:lnSpc>
            </a:pPr>
            <a:r>
              <a:rPr lang="es-MX" sz="3600" dirty="0"/>
              <a:t>INTRODUCCIÓN A LOS TEMAS DE AUTOPERPETUACIÓN DE FILA DE PROTOZOARIOS  Y DE DIVISIONES DE ALGAS del curso</a:t>
            </a:r>
          </a:p>
        </p:txBody>
      </p:sp>
      <p:sp>
        <p:nvSpPr>
          <p:cNvPr id="3" name="Subtitle 2">
            <a:extLst>
              <a:ext uri="{FF2B5EF4-FFF2-40B4-BE49-F238E27FC236}">
                <a16:creationId xmlns:a16="http://schemas.microsoft.com/office/drawing/2014/main" id="{B6E6B6E3-9B5E-4273-89E0-18A2BA0CBAA9}"/>
              </a:ext>
            </a:extLst>
          </p:cNvPr>
          <p:cNvSpPr>
            <a:spLocks noGrp="1"/>
          </p:cNvSpPr>
          <p:nvPr>
            <p:ph type="subTitle" idx="1"/>
          </p:nvPr>
        </p:nvSpPr>
        <p:spPr>
          <a:xfrm>
            <a:off x="2417779" y="3531204"/>
            <a:ext cx="8637073" cy="1333404"/>
          </a:xfrm>
        </p:spPr>
        <p:txBody>
          <a:bodyPr>
            <a:noAutofit/>
          </a:bodyPr>
          <a:lstStyle/>
          <a:p>
            <a:pPr>
              <a:lnSpc>
                <a:spcPct val="100000"/>
              </a:lnSpc>
              <a:spcBef>
                <a:spcPts val="0"/>
              </a:spcBef>
            </a:pPr>
            <a:r>
              <a:rPr lang="es-MX" dirty="0"/>
              <a:t>				</a:t>
            </a:r>
            <a:r>
              <a:rPr lang="es-MX" dirty="0" err="1"/>
              <a:t>MenC</a:t>
            </a:r>
            <a:r>
              <a:rPr lang="es-MX" dirty="0"/>
              <a:t> Michele Gold Morgan						biología de Protistas y </a:t>
            </a:r>
            <a:r>
              <a:rPr lang="es-MX"/>
              <a:t>Algas  </a:t>
            </a:r>
            <a:r>
              <a:rPr lang="es-MX" dirty="0"/>
              <a:t>				</a:t>
            </a:r>
            <a:r>
              <a:rPr lang="es-MX"/>
              <a:t>		26 octubre </a:t>
            </a:r>
            <a:r>
              <a:rPr lang="es-MX" dirty="0"/>
              <a:t>2020-1 </a:t>
            </a:r>
          </a:p>
          <a:p>
            <a:endParaRPr lang="es-MX" dirty="0"/>
          </a:p>
          <a:p>
            <a:endParaRPr lang="es-MX" dirty="0"/>
          </a:p>
          <a:p>
            <a:endParaRPr lang="es-MX" dirty="0"/>
          </a:p>
          <a:p>
            <a:endParaRPr lang="es-MX" dirty="0"/>
          </a:p>
          <a:p>
            <a:endParaRPr lang="es-MX" dirty="0"/>
          </a:p>
          <a:p>
            <a:r>
              <a:rPr lang="es-MX" dirty="0"/>
              <a:t> </a:t>
            </a:r>
          </a:p>
          <a:p>
            <a:endParaRPr lang="es-MX" dirty="0"/>
          </a:p>
          <a:p>
            <a:endParaRPr lang="es-MX" dirty="0"/>
          </a:p>
          <a:p>
            <a:endParaRPr lang="es-MX" dirty="0"/>
          </a:p>
        </p:txBody>
      </p:sp>
    </p:spTree>
    <p:extLst>
      <p:ext uri="{BB962C8B-B14F-4D97-AF65-F5344CB8AC3E}">
        <p14:creationId xmlns:p14="http://schemas.microsoft.com/office/powerpoint/2010/main" val="2713822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11ED2B3-0266-4DD9-9BFF-1D4548853F58}"/>
              </a:ext>
            </a:extLst>
          </p:cNvPr>
          <p:cNvSpPr txBox="1"/>
          <p:nvPr/>
        </p:nvSpPr>
        <p:spPr>
          <a:xfrm>
            <a:off x="1253447" y="638274"/>
            <a:ext cx="10150867" cy="5509200"/>
          </a:xfrm>
          <a:prstGeom prst="rect">
            <a:avLst/>
          </a:prstGeom>
          <a:noFill/>
        </p:spPr>
        <p:txBody>
          <a:bodyPr wrap="square">
            <a:spAutoFit/>
          </a:bodyPr>
          <a:lstStyle/>
          <a:p>
            <a:pPr algn="just"/>
            <a:r>
              <a:rPr lang="es-MX" sz="3200" dirty="0"/>
              <a:t>Como recordarán del primer tema, cuando una especie da lugar a otra siempre hay Continuidad (y también Cambio, pero ahora lo relevante es la Continuidad). </a:t>
            </a:r>
          </a:p>
          <a:p>
            <a:pPr algn="just"/>
            <a:endParaRPr lang="es-MX" sz="3200" dirty="0"/>
          </a:p>
          <a:p>
            <a:pPr algn="just"/>
            <a:r>
              <a:rPr lang="es-MX" sz="3200" dirty="0"/>
              <a:t>La Continuidad hace que los individuos de una especie tengan los mismos genes que sus progenitores. Cuando desaparece el progenitor la información de sus genes sigue presente en los genes de sus descendientes, y entonces cuando se autoperpetúa el descendiente autoperpetúa al progenitor desaparecido a través de sus genes (del descendiente).</a:t>
            </a:r>
          </a:p>
        </p:txBody>
      </p:sp>
    </p:spTree>
    <p:extLst>
      <p:ext uri="{BB962C8B-B14F-4D97-AF65-F5344CB8AC3E}">
        <p14:creationId xmlns:p14="http://schemas.microsoft.com/office/powerpoint/2010/main" val="73766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descr="A picture containing object, clock, wall&#10;&#10;Description automatically generated">
            <a:extLst>
              <a:ext uri="{FF2B5EF4-FFF2-40B4-BE49-F238E27FC236}">
                <a16:creationId xmlns:a16="http://schemas.microsoft.com/office/drawing/2014/main" id="{0C20A418-DE55-4741-9318-6739D8C41E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991971"/>
            <a:ext cx="11430000" cy="4286250"/>
          </a:xfrm>
          <a:prstGeom prst="rect">
            <a:avLst/>
          </a:prstGeom>
        </p:spPr>
      </p:pic>
      <p:sp>
        <p:nvSpPr>
          <p:cNvPr id="10" name="TextBox 9">
            <a:extLst>
              <a:ext uri="{FF2B5EF4-FFF2-40B4-BE49-F238E27FC236}">
                <a16:creationId xmlns:a16="http://schemas.microsoft.com/office/drawing/2014/main" id="{22BFDBB2-1EEE-4F51-B6FF-09F64204F374}"/>
              </a:ext>
            </a:extLst>
          </p:cNvPr>
          <p:cNvSpPr txBox="1"/>
          <p:nvPr/>
        </p:nvSpPr>
        <p:spPr>
          <a:xfrm>
            <a:off x="1590464" y="3537563"/>
            <a:ext cx="1152735" cy="1759802"/>
          </a:xfrm>
          <a:prstGeom prst="rect">
            <a:avLst/>
          </a:prstGeom>
          <a:noFill/>
        </p:spPr>
        <p:txBody>
          <a:bodyPr wrap="square" rtlCol="0">
            <a:spAutoFit/>
          </a:bodyPr>
          <a:lstStyle/>
          <a:p>
            <a:r>
              <a:rPr lang="es-MX" dirty="0"/>
              <a:t>   </a:t>
            </a:r>
          </a:p>
          <a:p>
            <a:r>
              <a:rPr lang="es-MX" dirty="0"/>
              <a:t> </a:t>
            </a:r>
          </a:p>
          <a:p>
            <a:r>
              <a:rPr lang="es-MX" dirty="0"/>
              <a:t>Especie 1 con característica ‘a’</a:t>
            </a:r>
            <a:endParaRPr lang="es-MX" sz="2000" dirty="0"/>
          </a:p>
        </p:txBody>
      </p:sp>
      <p:sp>
        <p:nvSpPr>
          <p:cNvPr id="11" name="Rectangle 10">
            <a:extLst>
              <a:ext uri="{FF2B5EF4-FFF2-40B4-BE49-F238E27FC236}">
                <a16:creationId xmlns:a16="http://schemas.microsoft.com/office/drawing/2014/main" id="{C13275EC-88CC-4160-B93F-856F2A516274}"/>
              </a:ext>
            </a:extLst>
          </p:cNvPr>
          <p:cNvSpPr/>
          <p:nvPr/>
        </p:nvSpPr>
        <p:spPr>
          <a:xfrm>
            <a:off x="5317023" y="3244334"/>
            <a:ext cx="1557952" cy="369332"/>
          </a:xfrm>
          <a:prstGeom prst="rect">
            <a:avLst/>
          </a:prstGeom>
        </p:spPr>
        <p:txBody>
          <a:bodyPr wrap="square">
            <a:noAutofit/>
          </a:bodyPr>
          <a:lstStyle/>
          <a:p>
            <a:r>
              <a:rPr lang="es-MX" dirty="0"/>
              <a:t>    </a:t>
            </a:r>
          </a:p>
        </p:txBody>
      </p:sp>
      <p:sp>
        <p:nvSpPr>
          <p:cNvPr id="12" name="TextBox 11">
            <a:extLst>
              <a:ext uri="{FF2B5EF4-FFF2-40B4-BE49-F238E27FC236}">
                <a16:creationId xmlns:a16="http://schemas.microsoft.com/office/drawing/2014/main" id="{37577538-820F-4221-984B-A8C64767A3E0}"/>
              </a:ext>
            </a:extLst>
          </p:cNvPr>
          <p:cNvSpPr txBox="1"/>
          <p:nvPr/>
        </p:nvSpPr>
        <p:spPr>
          <a:xfrm flipH="1">
            <a:off x="9372597" y="3505200"/>
            <a:ext cx="1557951" cy="369332"/>
          </a:xfrm>
          <a:prstGeom prst="rect">
            <a:avLst/>
          </a:prstGeom>
          <a:noFill/>
        </p:spPr>
        <p:txBody>
          <a:bodyPr wrap="square" rtlCol="0">
            <a:spAutoFit/>
          </a:bodyPr>
          <a:lstStyle/>
          <a:p>
            <a:r>
              <a:rPr lang="es-MX" dirty="0"/>
              <a:t>   </a:t>
            </a:r>
          </a:p>
        </p:txBody>
      </p:sp>
      <p:sp>
        <p:nvSpPr>
          <p:cNvPr id="19" name="TextBox 18">
            <a:extLst>
              <a:ext uri="{FF2B5EF4-FFF2-40B4-BE49-F238E27FC236}">
                <a16:creationId xmlns:a16="http://schemas.microsoft.com/office/drawing/2014/main" id="{51A6B696-837C-4EAF-B7F2-C45C644BAA3E}"/>
              </a:ext>
            </a:extLst>
          </p:cNvPr>
          <p:cNvSpPr txBox="1"/>
          <p:nvPr/>
        </p:nvSpPr>
        <p:spPr>
          <a:xfrm flipH="1">
            <a:off x="3069201" y="4661789"/>
            <a:ext cx="8373375" cy="646331"/>
          </a:xfrm>
          <a:prstGeom prst="rect">
            <a:avLst/>
          </a:prstGeom>
          <a:noFill/>
        </p:spPr>
        <p:txBody>
          <a:bodyPr wrap="square" rtlCol="0">
            <a:spAutoFit/>
          </a:bodyPr>
          <a:lstStyle/>
          <a:p>
            <a:r>
              <a:rPr lang="es-MX" dirty="0"/>
              <a:t>Especie 3 con características ‘a’ y ‘c’                                                            </a:t>
            </a:r>
          </a:p>
          <a:p>
            <a:endParaRPr lang="es-MX" dirty="0"/>
          </a:p>
        </p:txBody>
      </p:sp>
      <p:cxnSp>
        <p:nvCxnSpPr>
          <p:cNvPr id="34" name="Straight Arrow Connector 33">
            <a:extLst>
              <a:ext uri="{FF2B5EF4-FFF2-40B4-BE49-F238E27FC236}">
                <a16:creationId xmlns:a16="http://schemas.microsoft.com/office/drawing/2014/main" id="{6DEDA023-A625-4121-9868-FFD93923E897}"/>
              </a:ext>
            </a:extLst>
          </p:cNvPr>
          <p:cNvCxnSpPr/>
          <p:nvPr/>
        </p:nvCxnSpPr>
        <p:spPr>
          <a:xfrm flipV="1">
            <a:off x="5390984" y="4540195"/>
            <a:ext cx="373712" cy="11132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4" name="Straight Arrow Connector 3">
            <a:extLst>
              <a:ext uri="{FF2B5EF4-FFF2-40B4-BE49-F238E27FC236}">
                <a16:creationId xmlns:a16="http://schemas.microsoft.com/office/drawing/2014/main" id="{87F935E3-95A4-4BFC-9733-1674FEF925A5}"/>
              </a:ext>
            </a:extLst>
          </p:cNvPr>
          <p:cNvCxnSpPr>
            <a:cxnSpLocks/>
          </p:cNvCxnSpPr>
          <p:nvPr/>
        </p:nvCxnSpPr>
        <p:spPr>
          <a:xfrm flipV="1">
            <a:off x="778429" y="2937338"/>
            <a:ext cx="519088" cy="567862"/>
          </a:xfrm>
          <a:prstGeom prst="straightConnector1">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CAEF9D87-C13B-4BF5-97EC-F8A189856C29}"/>
              </a:ext>
            </a:extLst>
          </p:cNvPr>
          <p:cNvCxnSpPr>
            <a:cxnSpLocks/>
          </p:cNvCxnSpPr>
          <p:nvPr/>
        </p:nvCxnSpPr>
        <p:spPr>
          <a:xfrm flipH="1" flipV="1">
            <a:off x="2650893" y="3067813"/>
            <a:ext cx="500882" cy="167007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955F1CDE-68DD-453E-8420-4C84BDF82BD2}"/>
              </a:ext>
            </a:extLst>
          </p:cNvPr>
          <p:cNvSpPr txBox="1"/>
          <p:nvPr/>
        </p:nvSpPr>
        <p:spPr>
          <a:xfrm>
            <a:off x="-7621" y="3537563"/>
            <a:ext cx="6103620" cy="1200329"/>
          </a:xfrm>
          <a:prstGeom prst="rect">
            <a:avLst/>
          </a:prstGeom>
          <a:noFill/>
        </p:spPr>
        <p:txBody>
          <a:bodyPr wrap="square">
            <a:spAutoFit/>
          </a:bodyPr>
          <a:lstStyle/>
          <a:p>
            <a:r>
              <a:rPr lang="es-MX" dirty="0"/>
              <a:t>Especie 2</a:t>
            </a:r>
          </a:p>
          <a:p>
            <a:r>
              <a:rPr lang="es-MX" dirty="0"/>
              <a:t> con                </a:t>
            </a:r>
          </a:p>
          <a:p>
            <a:r>
              <a:rPr lang="es-MX" dirty="0"/>
              <a:t>características   </a:t>
            </a:r>
          </a:p>
          <a:p>
            <a:r>
              <a:rPr lang="es-MX" dirty="0"/>
              <a:t> ‘a’ y ‘b’</a:t>
            </a:r>
          </a:p>
        </p:txBody>
      </p:sp>
      <p:cxnSp>
        <p:nvCxnSpPr>
          <p:cNvPr id="21" name="Straight Arrow Connector 20">
            <a:extLst>
              <a:ext uri="{FF2B5EF4-FFF2-40B4-BE49-F238E27FC236}">
                <a16:creationId xmlns:a16="http://schemas.microsoft.com/office/drawing/2014/main" id="{59D23A67-F2B5-4C0C-865F-165A2E940DBE}"/>
              </a:ext>
            </a:extLst>
          </p:cNvPr>
          <p:cNvCxnSpPr>
            <a:cxnSpLocks/>
          </p:cNvCxnSpPr>
          <p:nvPr/>
        </p:nvCxnSpPr>
        <p:spPr>
          <a:xfrm flipH="1" flipV="1">
            <a:off x="1999040" y="3578245"/>
            <a:ext cx="41385" cy="48169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83FA45D0-40F4-4078-8DEA-4DBB75EF49F0}"/>
              </a:ext>
            </a:extLst>
          </p:cNvPr>
          <p:cNvSpPr txBox="1"/>
          <p:nvPr/>
        </p:nvSpPr>
        <p:spPr>
          <a:xfrm>
            <a:off x="479362" y="0"/>
            <a:ext cx="10776075" cy="1015663"/>
          </a:xfrm>
          <a:prstGeom prst="rect">
            <a:avLst/>
          </a:prstGeom>
          <a:noFill/>
        </p:spPr>
        <p:txBody>
          <a:bodyPr wrap="square">
            <a:spAutoFit/>
          </a:bodyPr>
          <a:lstStyle/>
          <a:p>
            <a:pPr algn="just"/>
            <a:r>
              <a:rPr lang="es-MX" sz="2000" dirty="0"/>
              <a:t>Veámoslo en un cladograma. Recordemos que cada línea vertical representa a una especie hipotética y sus nuevas características porque la evolución ocurre por especiación, y a lo largo de la especiación aparecen nuevas características en nuevos genes. </a:t>
            </a:r>
          </a:p>
        </p:txBody>
      </p:sp>
      <p:sp>
        <p:nvSpPr>
          <p:cNvPr id="18" name="TextBox 17">
            <a:extLst>
              <a:ext uri="{FF2B5EF4-FFF2-40B4-BE49-F238E27FC236}">
                <a16:creationId xmlns:a16="http://schemas.microsoft.com/office/drawing/2014/main" id="{D4CFA896-632A-4C31-9036-05C19280EB43}"/>
              </a:ext>
            </a:extLst>
          </p:cNvPr>
          <p:cNvSpPr txBox="1"/>
          <p:nvPr/>
        </p:nvSpPr>
        <p:spPr>
          <a:xfrm>
            <a:off x="152401" y="5244364"/>
            <a:ext cx="11798808" cy="1323439"/>
          </a:xfrm>
          <a:prstGeom prst="rect">
            <a:avLst/>
          </a:prstGeom>
          <a:noFill/>
        </p:spPr>
        <p:txBody>
          <a:bodyPr wrap="square" rtlCol="0">
            <a:spAutoFit/>
          </a:bodyPr>
          <a:lstStyle/>
          <a:p>
            <a:r>
              <a:rPr lang="es-MX" dirty="0"/>
              <a:t> </a:t>
            </a:r>
            <a:r>
              <a:rPr lang="es-MX" sz="2000" dirty="0"/>
              <a:t>La característica ‘a’ va a estar en todas las especies descendientes de la Especie 1. Imaginemos que el recuadro lila es un </a:t>
            </a:r>
            <a:r>
              <a:rPr lang="es-MX" sz="2000" dirty="0" err="1"/>
              <a:t>filum</a:t>
            </a:r>
            <a:r>
              <a:rPr lang="es-MX" sz="2000" dirty="0"/>
              <a:t> con 4 especies existentes y 6 + ella en su historia.  Al autoperpetuarse cualquiera de las especies terminales, se están autoperpetuando la especie en cuestión, su línea particular y el </a:t>
            </a:r>
            <a:r>
              <a:rPr lang="es-MX" sz="2000" dirty="0" err="1"/>
              <a:t>filum</a:t>
            </a:r>
            <a:r>
              <a:rPr lang="es-MX" sz="2000" dirty="0"/>
              <a:t> completo porque el </a:t>
            </a:r>
            <a:r>
              <a:rPr lang="es-MX" sz="2000" dirty="0" err="1"/>
              <a:t>filum</a:t>
            </a:r>
            <a:r>
              <a:rPr lang="es-MX" sz="2000" dirty="0"/>
              <a:t> está representado por ‘a’. </a:t>
            </a:r>
            <a:r>
              <a:rPr lang="es-MX" dirty="0"/>
              <a:t> Con una sola especie que exista, existe todo el </a:t>
            </a:r>
            <a:r>
              <a:rPr lang="es-MX" dirty="0" err="1"/>
              <a:t>filum</a:t>
            </a:r>
            <a:r>
              <a:rPr lang="es-MX" dirty="0"/>
              <a:t> o división.</a:t>
            </a:r>
          </a:p>
        </p:txBody>
      </p:sp>
    </p:spTree>
    <p:extLst>
      <p:ext uri="{BB962C8B-B14F-4D97-AF65-F5344CB8AC3E}">
        <p14:creationId xmlns:p14="http://schemas.microsoft.com/office/powerpoint/2010/main" val="39036224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566256D-EE21-47DE-B8F6-BDA1531926BD}"/>
              </a:ext>
            </a:extLst>
          </p:cNvPr>
          <p:cNvSpPr txBox="1"/>
          <p:nvPr/>
        </p:nvSpPr>
        <p:spPr>
          <a:xfrm>
            <a:off x="1023306" y="1163140"/>
            <a:ext cx="10757043" cy="4031873"/>
          </a:xfrm>
          <a:prstGeom prst="rect">
            <a:avLst/>
          </a:prstGeom>
          <a:noFill/>
        </p:spPr>
        <p:txBody>
          <a:bodyPr wrap="square">
            <a:spAutoFit/>
          </a:bodyPr>
          <a:lstStyle/>
          <a:p>
            <a:pPr algn="just"/>
            <a:r>
              <a:rPr lang="es-MX" sz="3200" dirty="0"/>
              <a:t>Entonces la pregunta es:</a:t>
            </a:r>
          </a:p>
          <a:p>
            <a:pPr algn="just"/>
            <a:endParaRPr lang="es-MX" sz="3200" dirty="0"/>
          </a:p>
          <a:p>
            <a:pPr algn="just"/>
            <a:r>
              <a:rPr lang="es-MX" sz="3200" dirty="0"/>
              <a:t>¿Cómo estudiar la autoperpetuación del linaje mayor con todos sus linajes menores sin estudiar a todas sus especies o a una especie por linaje menor? </a:t>
            </a:r>
          </a:p>
          <a:p>
            <a:pPr algn="just"/>
            <a:endParaRPr lang="es-MX" sz="3200" dirty="0"/>
          </a:p>
          <a:p>
            <a:pPr algn="just"/>
            <a:r>
              <a:rPr lang="es-MX" sz="3200" dirty="0"/>
              <a:t>En el micrófono por favor. Les pongo el cladograma para que visualicen mejor el problema. </a:t>
            </a:r>
          </a:p>
        </p:txBody>
      </p:sp>
    </p:spTree>
    <p:extLst>
      <p:ext uri="{BB962C8B-B14F-4D97-AF65-F5344CB8AC3E}">
        <p14:creationId xmlns:p14="http://schemas.microsoft.com/office/powerpoint/2010/main" val="2704614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descr="A picture containing object, clock, wall&#10;&#10;Description automatically generated">
            <a:extLst>
              <a:ext uri="{FF2B5EF4-FFF2-40B4-BE49-F238E27FC236}">
                <a16:creationId xmlns:a16="http://schemas.microsoft.com/office/drawing/2014/main" id="{0C20A418-DE55-4741-9318-6739D8C41E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1422186"/>
            <a:ext cx="11430000" cy="4286250"/>
          </a:xfrm>
          <a:prstGeom prst="rect">
            <a:avLst/>
          </a:prstGeom>
        </p:spPr>
      </p:pic>
      <p:sp>
        <p:nvSpPr>
          <p:cNvPr id="11" name="Rectangle 10">
            <a:extLst>
              <a:ext uri="{FF2B5EF4-FFF2-40B4-BE49-F238E27FC236}">
                <a16:creationId xmlns:a16="http://schemas.microsoft.com/office/drawing/2014/main" id="{C13275EC-88CC-4160-B93F-856F2A516274}"/>
              </a:ext>
            </a:extLst>
          </p:cNvPr>
          <p:cNvSpPr/>
          <p:nvPr/>
        </p:nvSpPr>
        <p:spPr>
          <a:xfrm>
            <a:off x="5317023" y="3244334"/>
            <a:ext cx="1557952" cy="369332"/>
          </a:xfrm>
          <a:prstGeom prst="rect">
            <a:avLst/>
          </a:prstGeom>
        </p:spPr>
        <p:txBody>
          <a:bodyPr wrap="square">
            <a:noAutofit/>
          </a:bodyPr>
          <a:lstStyle/>
          <a:p>
            <a:r>
              <a:rPr lang="es-MX" dirty="0"/>
              <a:t>    </a:t>
            </a:r>
          </a:p>
        </p:txBody>
      </p:sp>
      <p:sp>
        <p:nvSpPr>
          <p:cNvPr id="12" name="TextBox 11">
            <a:extLst>
              <a:ext uri="{FF2B5EF4-FFF2-40B4-BE49-F238E27FC236}">
                <a16:creationId xmlns:a16="http://schemas.microsoft.com/office/drawing/2014/main" id="{37577538-820F-4221-984B-A8C64767A3E0}"/>
              </a:ext>
            </a:extLst>
          </p:cNvPr>
          <p:cNvSpPr txBox="1"/>
          <p:nvPr/>
        </p:nvSpPr>
        <p:spPr>
          <a:xfrm flipH="1">
            <a:off x="9372597" y="3505200"/>
            <a:ext cx="1557951" cy="369332"/>
          </a:xfrm>
          <a:prstGeom prst="rect">
            <a:avLst/>
          </a:prstGeom>
          <a:noFill/>
        </p:spPr>
        <p:txBody>
          <a:bodyPr wrap="square" rtlCol="0">
            <a:spAutoFit/>
          </a:bodyPr>
          <a:lstStyle/>
          <a:p>
            <a:r>
              <a:rPr lang="es-MX" dirty="0"/>
              <a:t>   </a:t>
            </a:r>
          </a:p>
        </p:txBody>
      </p:sp>
      <p:sp>
        <p:nvSpPr>
          <p:cNvPr id="20" name="TextBox 19">
            <a:extLst>
              <a:ext uri="{FF2B5EF4-FFF2-40B4-BE49-F238E27FC236}">
                <a16:creationId xmlns:a16="http://schemas.microsoft.com/office/drawing/2014/main" id="{6CD7ADC1-B989-4DBB-B1EB-1FADF7E3DBF5}"/>
              </a:ext>
            </a:extLst>
          </p:cNvPr>
          <p:cNvSpPr txBox="1"/>
          <p:nvPr/>
        </p:nvSpPr>
        <p:spPr>
          <a:xfrm>
            <a:off x="720290" y="4574040"/>
            <a:ext cx="11430000" cy="861774"/>
          </a:xfrm>
          <a:prstGeom prst="rect">
            <a:avLst/>
          </a:prstGeom>
          <a:noFill/>
        </p:spPr>
        <p:txBody>
          <a:bodyPr wrap="square">
            <a:spAutoFit/>
          </a:bodyPr>
          <a:lstStyle/>
          <a:p>
            <a:endParaRPr lang="es-MX" sz="3200" dirty="0"/>
          </a:p>
          <a:p>
            <a:r>
              <a:rPr lang="es-MX" dirty="0"/>
              <a:t> </a:t>
            </a:r>
          </a:p>
        </p:txBody>
      </p:sp>
    </p:spTree>
    <p:extLst>
      <p:ext uri="{BB962C8B-B14F-4D97-AF65-F5344CB8AC3E}">
        <p14:creationId xmlns:p14="http://schemas.microsoft.com/office/powerpoint/2010/main" val="2965382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F60162-82B2-4647-9FA7-3A0F739396A3}"/>
              </a:ext>
            </a:extLst>
          </p:cNvPr>
          <p:cNvSpPr txBox="1"/>
          <p:nvPr/>
        </p:nvSpPr>
        <p:spPr>
          <a:xfrm>
            <a:off x="1694047" y="1205639"/>
            <a:ext cx="8922618" cy="4401205"/>
          </a:xfrm>
          <a:prstGeom prst="rect">
            <a:avLst/>
          </a:prstGeom>
          <a:noFill/>
        </p:spPr>
        <p:txBody>
          <a:bodyPr wrap="square">
            <a:spAutoFit/>
          </a:bodyPr>
          <a:lstStyle/>
          <a:p>
            <a:pPr algn="just"/>
            <a:endParaRPr lang="es-MX" sz="2800" dirty="0"/>
          </a:p>
          <a:p>
            <a:pPr algn="just"/>
            <a:r>
              <a:rPr lang="es-MX" sz="2800" dirty="0"/>
              <a:t>Lo que se necesita hacer es ver la “suma o el acumulado” </a:t>
            </a:r>
            <a:r>
              <a:rPr lang="es-MX" sz="2800" i="1" dirty="0"/>
              <a:t>de todas las diferentes formas de autoperpetuación</a:t>
            </a:r>
            <a:r>
              <a:rPr lang="es-MX" sz="2800" dirty="0"/>
              <a:t> del conjunto de especies del </a:t>
            </a:r>
            <a:r>
              <a:rPr lang="es-MX" sz="2800" dirty="0" err="1"/>
              <a:t>filum</a:t>
            </a:r>
            <a:r>
              <a:rPr lang="es-MX" sz="2800" dirty="0"/>
              <a:t> o división y eso se hace trabajando las características de estructuras-funciones de los individuos que forman los otros tres niveles de ‘entidades’: organismo (generaciones de progenitores-descendientes), poblaciones individuales, especie. (conjuntos de poblaciones). Las formas de autoperpetuación y quienes las llevan a cabo vienen del esquema de autoperpetuación.</a:t>
            </a:r>
          </a:p>
        </p:txBody>
      </p:sp>
    </p:spTree>
    <p:extLst>
      <p:ext uri="{BB962C8B-B14F-4D97-AF65-F5344CB8AC3E}">
        <p14:creationId xmlns:p14="http://schemas.microsoft.com/office/powerpoint/2010/main" val="3443540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20">
            <a:extLst>
              <a:ext uri="{FF2B5EF4-FFF2-40B4-BE49-F238E27FC236}">
                <a16:creationId xmlns:a16="http://schemas.microsoft.com/office/drawing/2014/main" id="{FCEE873A-2553-485B-9C52-E3D4BA49AC9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0253" y="1200960"/>
            <a:ext cx="9810307" cy="4189227"/>
          </a:xfrm>
          <a:prstGeom prst="rect">
            <a:avLst/>
          </a:prstGeom>
          <a:noFill/>
          <a:ln>
            <a:noFill/>
          </a:ln>
        </p:spPr>
      </p:pic>
      <p:sp>
        <p:nvSpPr>
          <p:cNvPr id="5" name="TextBox 4">
            <a:extLst>
              <a:ext uri="{FF2B5EF4-FFF2-40B4-BE49-F238E27FC236}">
                <a16:creationId xmlns:a16="http://schemas.microsoft.com/office/drawing/2014/main" id="{1DB45F0A-2885-468F-9BEF-574FB6EDDB6E}"/>
              </a:ext>
            </a:extLst>
          </p:cNvPr>
          <p:cNvSpPr txBox="1"/>
          <p:nvPr/>
        </p:nvSpPr>
        <p:spPr>
          <a:xfrm>
            <a:off x="7677828" y="5846174"/>
            <a:ext cx="4203405" cy="923330"/>
          </a:xfrm>
          <a:prstGeom prst="rect">
            <a:avLst/>
          </a:prstGeom>
          <a:noFill/>
        </p:spPr>
        <p:txBody>
          <a:bodyPr wrap="square" rtlCol="0">
            <a:spAutoFit/>
          </a:bodyPr>
          <a:lstStyle/>
          <a:p>
            <a:pPr eaLnBrk="0" hangingPunct="0"/>
            <a:r>
              <a:rPr lang="es-ES_tradnl" sz="1200" dirty="0"/>
              <a:t>González </a:t>
            </a:r>
            <a:r>
              <a:rPr lang="es-ES_tradnl" sz="1200" dirty="0" err="1"/>
              <a:t>González</a:t>
            </a:r>
            <a:r>
              <a:rPr lang="es-ES_tradnl" sz="1200" dirty="0"/>
              <a:t>, J. 1991. </a:t>
            </a:r>
            <a:r>
              <a:rPr lang="es-ES_tradnl" sz="1200" b="1" dirty="0"/>
              <a:t>Los procesos transformados y los procesos alterados: fundamentos para una teoría procesual del conocimiento biológico</a:t>
            </a:r>
            <a:r>
              <a:rPr lang="es-ES_tradnl" sz="1200" dirty="0"/>
              <a:t>. en </a:t>
            </a:r>
            <a:r>
              <a:rPr lang="es-ES_tradnl" sz="1200" dirty="0" err="1"/>
              <a:t>Uroboros</a:t>
            </a:r>
            <a:r>
              <a:rPr lang="es-ES_tradnl" sz="1200" dirty="0"/>
              <a:t> vol.1. No. 2. pp. 45-90</a:t>
            </a:r>
          </a:p>
          <a:p>
            <a:endParaRPr lang="es-MX" dirty="0"/>
          </a:p>
        </p:txBody>
      </p:sp>
    </p:spTree>
    <p:extLst>
      <p:ext uri="{BB962C8B-B14F-4D97-AF65-F5344CB8AC3E}">
        <p14:creationId xmlns:p14="http://schemas.microsoft.com/office/powerpoint/2010/main" val="41695622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E10F33-F983-480F-854D-3FE8A7445F82}"/>
              </a:ext>
            </a:extLst>
          </p:cNvPr>
          <p:cNvSpPr txBox="1"/>
          <p:nvPr/>
        </p:nvSpPr>
        <p:spPr>
          <a:xfrm>
            <a:off x="519764" y="214237"/>
            <a:ext cx="10395284" cy="7540526"/>
          </a:xfrm>
          <a:prstGeom prst="rect">
            <a:avLst/>
          </a:prstGeom>
          <a:noFill/>
        </p:spPr>
        <p:txBody>
          <a:bodyPr wrap="square">
            <a:spAutoFit/>
          </a:bodyPr>
          <a:lstStyle/>
          <a:p>
            <a:pPr algn="just"/>
            <a:r>
              <a:rPr lang="es-MX" sz="2800" dirty="0"/>
              <a:t>Lo que se necesita hacer es ver todas las diferentes formas de metabolismo, de reproducción, de variación y de adaptación (autoperpetuación)  del conjunto de especies del </a:t>
            </a:r>
            <a:r>
              <a:rPr lang="es-MX" sz="2800" dirty="0" err="1"/>
              <a:t>filum</a:t>
            </a:r>
            <a:r>
              <a:rPr lang="es-MX" sz="2800" dirty="0"/>
              <a:t> o división y quiénes las llevan a cabo, es decir los individuos, los organismos, las poblaciones individuales y las especies (el conjunto de poblaciones). Las formas de autoperpetuación son muchas menos que las especies pues muchas especies comparten formas de autoperpetuación. </a:t>
            </a:r>
          </a:p>
          <a:p>
            <a:pPr algn="just"/>
            <a:endParaRPr lang="es-MX" sz="2800" dirty="0"/>
          </a:p>
          <a:p>
            <a:pPr algn="just"/>
            <a:r>
              <a:rPr lang="es-MX" sz="2800" dirty="0"/>
              <a:t>Entonces tendríamos por ejemplo, que </a:t>
            </a:r>
            <a:r>
              <a:rPr lang="es-MX" sz="2800" i="1" dirty="0"/>
              <a:t>toda la clase </a:t>
            </a:r>
            <a:r>
              <a:rPr lang="es-MX" sz="2800" i="1" dirty="0" err="1"/>
              <a:t>Bacillariophyceae</a:t>
            </a:r>
            <a:r>
              <a:rPr lang="es-MX" sz="2800" dirty="0"/>
              <a:t> se autoperpetúa con un solo tipo de metabolismo pues todas sus especies son autótrofas; con dos tipos de reproducción pues sus especies se reproducen asexual y sexualmente; con ‘X’ intervalos de variación de sus características morfológicas y reproductivas y ‘Y’ adaptaciones a los diferentes medios en los que viven.  </a:t>
            </a:r>
            <a:r>
              <a:rPr lang="es-MX" sz="2800" dirty="0">
                <a:solidFill>
                  <a:srgbClr val="FF0000"/>
                </a:solidFill>
              </a:rPr>
              <a:t>OJO mejorar variación y adaptación.</a:t>
            </a:r>
          </a:p>
          <a:p>
            <a:pPr algn="just"/>
            <a:endParaRPr lang="es-MX" sz="3200" dirty="0"/>
          </a:p>
          <a:p>
            <a:pPr algn="just"/>
            <a:endParaRPr lang="es-MX" sz="3200" dirty="0"/>
          </a:p>
        </p:txBody>
      </p:sp>
    </p:spTree>
    <p:extLst>
      <p:ext uri="{BB962C8B-B14F-4D97-AF65-F5344CB8AC3E}">
        <p14:creationId xmlns:p14="http://schemas.microsoft.com/office/powerpoint/2010/main" val="2864553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73E777B-E378-4FAF-B788-7076AEDA2698}"/>
              </a:ext>
            </a:extLst>
          </p:cNvPr>
          <p:cNvSpPr txBox="1"/>
          <p:nvPr/>
        </p:nvSpPr>
        <p:spPr>
          <a:xfrm>
            <a:off x="1664413" y="1901190"/>
            <a:ext cx="7417941" cy="2554545"/>
          </a:xfrm>
          <a:prstGeom prst="rect">
            <a:avLst/>
          </a:prstGeom>
          <a:noFill/>
        </p:spPr>
        <p:txBody>
          <a:bodyPr wrap="square">
            <a:spAutoFit/>
          </a:bodyPr>
          <a:lstStyle/>
          <a:p>
            <a:pPr algn="just"/>
            <a:r>
              <a:rPr lang="es-MX" sz="3200" dirty="0"/>
              <a:t>Estudiar autoperpetuación implica estudiar los sectores de la mitad inferior del octágono de la biología i.e. la parte biológica: metabolismo - reproducción – variación – adaptación.</a:t>
            </a:r>
          </a:p>
        </p:txBody>
      </p:sp>
    </p:spTree>
    <p:extLst>
      <p:ext uri="{BB962C8B-B14F-4D97-AF65-F5344CB8AC3E}">
        <p14:creationId xmlns:p14="http://schemas.microsoft.com/office/powerpoint/2010/main" val="2563131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Freeform 2"/>
          <p:cNvSpPr>
            <a:spLocks/>
          </p:cNvSpPr>
          <p:nvPr/>
        </p:nvSpPr>
        <p:spPr bwMode="auto">
          <a:xfrm>
            <a:off x="3282950" y="503239"/>
            <a:ext cx="5627688" cy="5627687"/>
          </a:xfrm>
          <a:custGeom>
            <a:avLst/>
            <a:gdLst>
              <a:gd name="T0" fmla="*/ 1562157 w 2583"/>
              <a:gd name="T1" fmla="*/ 0 h 2582"/>
              <a:gd name="T2" fmla="*/ 4061173 w 2583"/>
              <a:gd name="T3" fmla="*/ 0 h 2582"/>
              <a:gd name="T4" fmla="*/ 5625509 w 2583"/>
              <a:gd name="T5" fmla="*/ 1562762 h 2582"/>
              <a:gd name="T6" fmla="*/ 5625509 w 2583"/>
              <a:gd name="T7" fmla="*/ 4060566 h 2582"/>
              <a:gd name="T8" fmla="*/ 4061173 w 2583"/>
              <a:gd name="T9" fmla="*/ 5625507 h 2582"/>
              <a:gd name="T10" fmla="*/ 1562157 w 2583"/>
              <a:gd name="T11" fmla="*/ 5625507 h 2582"/>
              <a:gd name="T12" fmla="*/ 0 w 2583"/>
              <a:gd name="T13" fmla="*/ 4060566 h 2582"/>
              <a:gd name="T14" fmla="*/ 0 w 2583"/>
              <a:gd name="T15" fmla="*/ 1562762 h 2582"/>
              <a:gd name="T16" fmla="*/ 1562157 w 2583"/>
              <a:gd name="T17" fmla="*/ 0 h 258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583" h="2582">
                <a:moveTo>
                  <a:pt x="717" y="0"/>
                </a:moveTo>
                <a:lnTo>
                  <a:pt x="1864" y="0"/>
                </a:lnTo>
                <a:lnTo>
                  <a:pt x="2582" y="717"/>
                </a:lnTo>
                <a:lnTo>
                  <a:pt x="2582" y="1863"/>
                </a:lnTo>
                <a:lnTo>
                  <a:pt x="1864" y="2581"/>
                </a:lnTo>
                <a:lnTo>
                  <a:pt x="717" y="2581"/>
                </a:lnTo>
                <a:lnTo>
                  <a:pt x="0" y="1863"/>
                </a:lnTo>
                <a:lnTo>
                  <a:pt x="0" y="717"/>
                </a:lnTo>
                <a:lnTo>
                  <a:pt x="717" y="0"/>
                </a:lnTo>
              </a:path>
            </a:pathLst>
          </a:custGeom>
          <a:solidFill>
            <a:srgbClr val="00FFFF">
              <a:alpha val="50195"/>
            </a:srgbClr>
          </a:solidFill>
          <a:ln w="12700" cap="rnd" cmpd="sng">
            <a:solidFill>
              <a:srgbClr val="000000"/>
            </a:solidFill>
            <a:prstDash val="solid"/>
            <a:round/>
            <a:headEnd type="none" w="med" len="med"/>
            <a:tailEnd type="none" w="med" len="med"/>
          </a:ln>
          <a:effectLst/>
        </p:spPr>
        <p:txBody>
          <a:bodyPr/>
          <a:lstStyle/>
          <a:p>
            <a:endParaRPr lang="es-MX"/>
          </a:p>
        </p:txBody>
      </p:sp>
      <p:sp>
        <p:nvSpPr>
          <p:cNvPr id="40963" name="Freeform 3"/>
          <p:cNvSpPr>
            <a:spLocks/>
          </p:cNvSpPr>
          <p:nvPr/>
        </p:nvSpPr>
        <p:spPr bwMode="auto">
          <a:xfrm>
            <a:off x="4422775" y="1641476"/>
            <a:ext cx="3346450" cy="3351213"/>
          </a:xfrm>
          <a:custGeom>
            <a:avLst/>
            <a:gdLst>
              <a:gd name="T0" fmla="*/ 928117 w 1536"/>
              <a:gd name="T1" fmla="*/ 0 h 1538"/>
              <a:gd name="T2" fmla="*/ 2413976 w 1536"/>
              <a:gd name="T3" fmla="*/ 0 h 1538"/>
              <a:gd name="T4" fmla="*/ 3344271 w 1536"/>
              <a:gd name="T5" fmla="*/ 928229 h 1538"/>
              <a:gd name="T6" fmla="*/ 3344271 w 1536"/>
              <a:gd name="T7" fmla="*/ 2418626 h 1538"/>
              <a:gd name="T8" fmla="*/ 2413976 w 1536"/>
              <a:gd name="T9" fmla="*/ 3349034 h 1538"/>
              <a:gd name="T10" fmla="*/ 928117 w 1536"/>
              <a:gd name="T11" fmla="*/ 3349034 h 1538"/>
              <a:gd name="T12" fmla="*/ 0 w 1536"/>
              <a:gd name="T13" fmla="*/ 2418626 h 1538"/>
              <a:gd name="T14" fmla="*/ 0 w 1536"/>
              <a:gd name="T15" fmla="*/ 928229 h 1538"/>
              <a:gd name="T16" fmla="*/ 928117 w 1536"/>
              <a:gd name="T17" fmla="*/ 0 h 153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36" h="1538">
                <a:moveTo>
                  <a:pt x="426" y="0"/>
                </a:moveTo>
                <a:lnTo>
                  <a:pt x="1108" y="0"/>
                </a:lnTo>
                <a:lnTo>
                  <a:pt x="1535" y="426"/>
                </a:lnTo>
                <a:lnTo>
                  <a:pt x="1535" y="1110"/>
                </a:lnTo>
                <a:lnTo>
                  <a:pt x="1108" y="1537"/>
                </a:lnTo>
                <a:lnTo>
                  <a:pt x="426" y="1537"/>
                </a:lnTo>
                <a:lnTo>
                  <a:pt x="0" y="1110"/>
                </a:lnTo>
                <a:lnTo>
                  <a:pt x="0" y="426"/>
                </a:lnTo>
                <a:lnTo>
                  <a:pt x="426" y="0"/>
                </a:lnTo>
              </a:path>
            </a:pathLst>
          </a:custGeom>
          <a:gradFill rotWithShape="0">
            <a:gsLst>
              <a:gs pos="0">
                <a:srgbClr val="FF99FF"/>
              </a:gs>
              <a:gs pos="100000">
                <a:schemeClr val="accent1">
                  <a:alpha val="50000"/>
                </a:schemeClr>
              </a:gs>
            </a:gsLst>
            <a:path path="rect">
              <a:fillToRect l="50000" t="50000" r="50000" b="50000"/>
            </a:path>
          </a:gradFill>
          <a:ln w="12700" cap="rnd" cmpd="sng">
            <a:solidFill>
              <a:srgbClr val="000000"/>
            </a:solidFill>
            <a:prstDash val="solid"/>
            <a:round/>
            <a:headEnd type="none" w="med" len="med"/>
            <a:tailEnd type="none" w="med" len="med"/>
          </a:ln>
          <a:effectLst/>
        </p:spPr>
        <p:txBody>
          <a:bodyPr/>
          <a:lstStyle/>
          <a:p>
            <a:endParaRPr lang="es-MX"/>
          </a:p>
        </p:txBody>
      </p:sp>
      <p:sp>
        <p:nvSpPr>
          <p:cNvPr id="40964" name="Line 4"/>
          <p:cNvSpPr>
            <a:spLocks noChangeShapeType="1"/>
          </p:cNvSpPr>
          <p:nvPr/>
        </p:nvSpPr>
        <p:spPr bwMode="auto">
          <a:xfrm flipH="1">
            <a:off x="2971800" y="1919289"/>
            <a:ext cx="6248400" cy="2797175"/>
          </a:xfrm>
          <a:prstGeom prst="line">
            <a:avLst/>
          </a:prstGeom>
          <a:noFill/>
          <a:ln w="25400">
            <a:solidFill>
              <a:schemeClr val="tx1"/>
            </a:solidFill>
            <a:round/>
            <a:headEnd type="none" w="sm" len="sm"/>
            <a:tailEnd type="none" w="sm" len="sm"/>
          </a:ln>
          <a:effectLst/>
        </p:spPr>
        <p:txBody>
          <a:bodyPr wrap="none" anchor="ctr"/>
          <a:lstStyle/>
          <a:p>
            <a:endParaRPr lang="es-MX"/>
          </a:p>
        </p:txBody>
      </p:sp>
      <p:sp>
        <p:nvSpPr>
          <p:cNvPr id="40965" name="Line 5"/>
          <p:cNvSpPr>
            <a:spLocks noChangeShapeType="1"/>
          </p:cNvSpPr>
          <p:nvPr/>
        </p:nvSpPr>
        <p:spPr bwMode="auto">
          <a:xfrm flipV="1">
            <a:off x="4764088" y="304800"/>
            <a:ext cx="2665412" cy="6026150"/>
          </a:xfrm>
          <a:prstGeom prst="line">
            <a:avLst/>
          </a:prstGeom>
          <a:noFill/>
          <a:ln w="12700">
            <a:solidFill>
              <a:schemeClr val="tx1"/>
            </a:solidFill>
            <a:round/>
            <a:headEnd type="none" w="sm" len="sm"/>
            <a:tailEnd type="none" w="sm" len="sm"/>
          </a:ln>
          <a:effectLst/>
        </p:spPr>
        <p:txBody>
          <a:bodyPr wrap="none" anchor="ctr"/>
          <a:lstStyle/>
          <a:p>
            <a:endParaRPr lang="es-MX"/>
          </a:p>
        </p:txBody>
      </p:sp>
      <p:sp>
        <p:nvSpPr>
          <p:cNvPr id="40966" name="Line 6"/>
          <p:cNvSpPr>
            <a:spLocks noChangeShapeType="1"/>
          </p:cNvSpPr>
          <p:nvPr/>
        </p:nvSpPr>
        <p:spPr bwMode="auto">
          <a:xfrm flipH="1" flipV="1">
            <a:off x="3082926" y="1978025"/>
            <a:ext cx="6024563" cy="2673350"/>
          </a:xfrm>
          <a:prstGeom prst="line">
            <a:avLst/>
          </a:prstGeom>
          <a:noFill/>
          <a:ln w="12700">
            <a:solidFill>
              <a:schemeClr val="tx1"/>
            </a:solidFill>
            <a:round/>
            <a:headEnd type="none" w="sm" len="sm"/>
            <a:tailEnd type="none" w="sm" len="sm"/>
          </a:ln>
          <a:effectLst/>
        </p:spPr>
        <p:txBody>
          <a:bodyPr wrap="none" anchor="ctr"/>
          <a:lstStyle/>
          <a:p>
            <a:endParaRPr lang="es-MX"/>
          </a:p>
        </p:txBody>
      </p:sp>
      <p:sp>
        <p:nvSpPr>
          <p:cNvPr id="40967" name="Line 7"/>
          <p:cNvSpPr>
            <a:spLocks noChangeShapeType="1"/>
          </p:cNvSpPr>
          <p:nvPr/>
        </p:nvSpPr>
        <p:spPr bwMode="auto">
          <a:xfrm>
            <a:off x="4762500" y="304800"/>
            <a:ext cx="2668588" cy="6026150"/>
          </a:xfrm>
          <a:prstGeom prst="line">
            <a:avLst/>
          </a:prstGeom>
          <a:noFill/>
          <a:ln w="12700">
            <a:solidFill>
              <a:schemeClr val="tx1"/>
            </a:solidFill>
            <a:round/>
            <a:headEnd type="none" w="sm" len="sm"/>
            <a:tailEnd type="none" w="sm" len="sm"/>
          </a:ln>
          <a:effectLst/>
        </p:spPr>
        <p:txBody>
          <a:bodyPr wrap="none" anchor="ctr"/>
          <a:lstStyle/>
          <a:p>
            <a:endParaRPr lang="es-MX"/>
          </a:p>
        </p:txBody>
      </p:sp>
      <p:sp>
        <p:nvSpPr>
          <p:cNvPr id="40968" name="Freeform 8"/>
          <p:cNvSpPr>
            <a:spLocks/>
          </p:cNvSpPr>
          <p:nvPr/>
        </p:nvSpPr>
        <p:spPr bwMode="auto">
          <a:xfrm>
            <a:off x="5538788" y="2759075"/>
            <a:ext cx="1117600" cy="1117600"/>
          </a:xfrm>
          <a:custGeom>
            <a:avLst/>
            <a:gdLst>
              <a:gd name="T0" fmla="*/ 307177 w 513"/>
              <a:gd name="T1" fmla="*/ 0 h 513"/>
              <a:gd name="T2" fmla="*/ 806066 w 513"/>
              <a:gd name="T3" fmla="*/ 0 h 513"/>
              <a:gd name="T4" fmla="*/ 1115421 w 513"/>
              <a:gd name="T5" fmla="*/ 307177 h 513"/>
              <a:gd name="T6" fmla="*/ 1115421 w 513"/>
              <a:gd name="T7" fmla="*/ 806066 h 513"/>
              <a:gd name="T8" fmla="*/ 806066 w 513"/>
              <a:gd name="T9" fmla="*/ 1115421 h 513"/>
              <a:gd name="T10" fmla="*/ 307177 w 513"/>
              <a:gd name="T11" fmla="*/ 1115421 h 513"/>
              <a:gd name="T12" fmla="*/ 0 w 513"/>
              <a:gd name="T13" fmla="*/ 806066 h 513"/>
              <a:gd name="T14" fmla="*/ 0 w 513"/>
              <a:gd name="T15" fmla="*/ 307177 h 513"/>
              <a:gd name="T16" fmla="*/ 307177 w 513"/>
              <a:gd name="T17" fmla="*/ 0 h 5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13" h="513">
                <a:moveTo>
                  <a:pt x="141" y="0"/>
                </a:moveTo>
                <a:lnTo>
                  <a:pt x="370" y="0"/>
                </a:lnTo>
                <a:lnTo>
                  <a:pt x="512" y="141"/>
                </a:lnTo>
                <a:lnTo>
                  <a:pt x="512" y="370"/>
                </a:lnTo>
                <a:lnTo>
                  <a:pt x="370" y="512"/>
                </a:lnTo>
                <a:lnTo>
                  <a:pt x="141" y="512"/>
                </a:lnTo>
                <a:lnTo>
                  <a:pt x="0" y="370"/>
                </a:lnTo>
                <a:lnTo>
                  <a:pt x="0" y="141"/>
                </a:lnTo>
                <a:lnTo>
                  <a:pt x="141" y="0"/>
                </a:lnTo>
              </a:path>
            </a:pathLst>
          </a:custGeom>
          <a:gradFill rotWithShape="0">
            <a:gsLst>
              <a:gs pos="0">
                <a:srgbClr val="FF9900"/>
              </a:gs>
              <a:gs pos="50000">
                <a:srgbClr val="FFFF66"/>
              </a:gs>
              <a:gs pos="100000">
                <a:srgbClr val="FF9900"/>
              </a:gs>
            </a:gsLst>
            <a:lin ang="5400000" scaled="1"/>
          </a:gradFill>
          <a:ln w="12700" cap="flat" cmpd="sng">
            <a:solidFill>
              <a:schemeClr val="tx1"/>
            </a:solidFill>
            <a:prstDash val="solid"/>
            <a:round/>
            <a:headEnd type="none" w="sm" len="sm"/>
            <a:tailEnd type="none" w="sm" len="sm"/>
          </a:ln>
          <a:effectLst/>
        </p:spPr>
        <p:txBody>
          <a:bodyPr wrap="none" anchor="ctr"/>
          <a:lstStyle/>
          <a:p>
            <a:endParaRPr lang="es-MX"/>
          </a:p>
        </p:txBody>
      </p:sp>
      <p:sp>
        <p:nvSpPr>
          <p:cNvPr id="40969" name="Rectangle 9"/>
          <p:cNvSpPr>
            <a:spLocks noChangeArrowheads="1"/>
          </p:cNvSpPr>
          <p:nvPr/>
        </p:nvSpPr>
        <p:spPr bwMode="auto">
          <a:xfrm>
            <a:off x="5476876" y="3176588"/>
            <a:ext cx="1351332" cy="310212"/>
          </a:xfrm>
          <a:prstGeom prst="rect">
            <a:avLst/>
          </a:prstGeom>
          <a:noFill/>
          <a:ln w="9525">
            <a:noFill/>
            <a:miter lim="800000"/>
            <a:headEnd/>
            <a:tailEnd/>
          </a:ln>
          <a:effectLst/>
        </p:spPr>
        <p:txBody>
          <a:bodyPr wrap="none" lIns="60325" tIns="30162" rIns="60325" bIns="30162">
            <a:spAutoFit/>
          </a:bodyPr>
          <a:lstStyle/>
          <a:p>
            <a:pPr defTabSz="441325" eaLnBrk="0" hangingPunct="0">
              <a:lnSpc>
                <a:spcPct val="90000"/>
              </a:lnSpc>
            </a:pPr>
            <a:r>
              <a:rPr lang="es-ES_tradnl" b="1" dirty="0">
                <a:solidFill>
                  <a:srgbClr val="FF0000"/>
                </a:solidFill>
              </a:rPr>
              <a:t>BIOLOGIA</a:t>
            </a:r>
          </a:p>
        </p:txBody>
      </p:sp>
      <p:sp>
        <p:nvSpPr>
          <p:cNvPr id="40970" name="Rectangle 10"/>
          <p:cNvSpPr>
            <a:spLocks noChangeArrowheads="1"/>
          </p:cNvSpPr>
          <p:nvPr/>
        </p:nvSpPr>
        <p:spPr bwMode="auto">
          <a:xfrm>
            <a:off x="5250480" y="5029200"/>
            <a:ext cx="1684691" cy="1061316"/>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INDIVIDUOS</a:t>
            </a:r>
          </a:p>
          <a:p>
            <a:pPr algn="ctr" defTabSz="463550" eaLnBrk="0" hangingPunct="0">
              <a:lnSpc>
                <a:spcPct val="90000"/>
              </a:lnSpc>
            </a:pPr>
            <a:r>
              <a:rPr lang="es-ES_tradnl" sz="1200" b="1"/>
              <a:t>ORGANISMOS</a:t>
            </a:r>
          </a:p>
          <a:p>
            <a:pPr algn="ctr" defTabSz="463550" eaLnBrk="0" hangingPunct="0">
              <a:lnSpc>
                <a:spcPct val="90000"/>
              </a:lnSpc>
            </a:pPr>
            <a:r>
              <a:rPr lang="es-ES_tradnl" sz="1200" b="1"/>
              <a:t>POBLACIONES</a:t>
            </a:r>
          </a:p>
          <a:p>
            <a:pPr algn="ctr" defTabSz="463550" eaLnBrk="0" hangingPunct="0">
              <a:lnSpc>
                <a:spcPct val="90000"/>
              </a:lnSpc>
            </a:pPr>
            <a:r>
              <a:rPr lang="es-ES_tradnl" sz="1200" b="1"/>
              <a:t>ESPECIES</a:t>
            </a:r>
          </a:p>
          <a:p>
            <a:pPr algn="ctr" defTabSz="463550" eaLnBrk="0" hangingPunct="0">
              <a:lnSpc>
                <a:spcPct val="90000"/>
              </a:lnSpc>
            </a:pPr>
            <a:r>
              <a:rPr lang="es-ES_tradnl" sz="1200" b="1"/>
              <a:t>COMUNIDADES</a:t>
            </a:r>
          </a:p>
          <a:p>
            <a:pPr algn="ctr" defTabSz="463550" eaLnBrk="0" hangingPunct="0">
              <a:lnSpc>
                <a:spcPct val="90000"/>
              </a:lnSpc>
            </a:pPr>
            <a:r>
              <a:rPr lang="es-ES_tradnl" sz="1200" b="1"/>
              <a:t>ECOSISTEMAS BIOSFERA</a:t>
            </a:r>
          </a:p>
        </p:txBody>
      </p:sp>
      <p:sp>
        <p:nvSpPr>
          <p:cNvPr id="40971" name="Rectangle 11"/>
          <p:cNvSpPr>
            <a:spLocks noChangeArrowheads="1"/>
          </p:cNvSpPr>
          <p:nvPr/>
        </p:nvSpPr>
        <p:spPr bwMode="auto">
          <a:xfrm>
            <a:off x="7137127" y="4940301"/>
            <a:ext cx="713335" cy="756617"/>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000" b="1"/>
              <a:t>PLANTAS</a:t>
            </a:r>
          </a:p>
          <a:p>
            <a:pPr algn="ctr" defTabSz="463550" eaLnBrk="0" hangingPunct="0">
              <a:lnSpc>
                <a:spcPct val="90000"/>
              </a:lnSpc>
            </a:pPr>
            <a:r>
              <a:rPr lang="es-ES_tradnl" sz="1000" b="1"/>
              <a:t>HONGOS</a:t>
            </a:r>
          </a:p>
          <a:p>
            <a:pPr algn="ctr" defTabSz="463550" eaLnBrk="0" hangingPunct="0">
              <a:lnSpc>
                <a:spcPct val="90000"/>
              </a:lnSpc>
            </a:pPr>
            <a:r>
              <a:rPr lang="es-ES_tradnl" sz="1000" b="1"/>
              <a:t>MONERAS</a:t>
            </a:r>
          </a:p>
          <a:p>
            <a:pPr algn="ctr" defTabSz="463550" eaLnBrk="0" hangingPunct="0">
              <a:lnSpc>
                <a:spcPct val="90000"/>
              </a:lnSpc>
            </a:pPr>
            <a:r>
              <a:rPr lang="es-ES_tradnl" sz="1000" b="1"/>
              <a:t>PROTISTAS</a:t>
            </a:r>
          </a:p>
          <a:p>
            <a:pPr algn="ctr" defTabSz="463550" eaLnBrk="0" hangingPunct="0">
              <a:lnSpc>
                <a:spcPct val="90000"/>
              </a:lnSpc>
            </a:pPr>
            <a:r>
              <a:rPr lang="es-ES_tradnl" sz="1000" b="1"/>
              <a:t>ANIMALES</a:t>
            </a:r>
          </a:p>
        </p:txBody>
      </p:sp>
      <p:sp>
        <p:nvSpPr>
          <p:cNvPr id="40972" name="Rectangle 12"/>
          <p:cNvSpPr>
            <a:spLocks noChangeArrowheads="1"/>
          </p:cNvSpPr>
          <p:nvPr/>
        </p:nvSpPr>
        <p:spPr bwMode="auto">
          <a:xfrm>
            <a:off x="7396305" y="4410075"/>
            <a:ext cx="1284005" cy="479618"/>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000" b="1"/>
              <a:t>BOTANICA ZOOLOGIA</a:t>
            </a:r>
          </a:p>
          <a:p>
            <a:pPr algn="ctr" defTabSz="463550" eaLnBrk="0" hangingPunct="0">
              <a:lnSpc>
                <a:spcPct val="90000"/>
              </a:lnSpc>
            </a:pPr>
            <a:r>
              <a:rPr lang="es-ES_tradnl" sz="1000" b="1"/>
              <a:t>MICROBIOLOGIA</a:t>
            </a:r>
          </a:p>
          <a:p>
            <a:pPr algn="ctr" defTabSz="463550" eaLnBrk="0" hangingPunct="0">
              <a:lnSpc>
                <a:spcPct val="90000"/>
              </a:lnSpc>
            </a:pPr>
            <a:r>
              <a:rPr lang="es-ES_tradnl" sz="1000" b="1"/>
              <a:t>ETC .          ETC.</a:t>
            </a:r>
          </a:p>
        </p:txBody>
      </p:sp>
      <p:sp>
        <p:nvSpPr>
          <p:cNvPr id="40973" name="Rectangle 13"/>
          <p:cNvSpPr>
            <a:spLocks noChangeArrowheads="1"/>
          </p:cNvSpPr>
          <p:nvPr/>
        </p:nvSpPr>
        <p:spPr bwMode="auto">
          <a:xfrm>
            <a:off x="7831269" y="2514600"/>
            <a:ext cx="1023677" cy="1504514"/>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FISIOLOGIA</a:t>
            </a:r>
          </a:p>
          <a:p>
            <a:pPr algn="ctr" defTabSz="463550" eaLnBrk="0" hangingPunct="0">
              <a:lnSpc>
                <a:spcPct val="90000"/>
              </a:lnSpc>
            </a:pPr>
            <a:r>
              <a:rPr lang="es-ES_tradnl" sz="1200" b="1"/>
              <a:t>GENETICA</a:t>
            </a:r>
          </a:p>
          <a:p>
            <a:pPr algn="ctr" defTabSz="463550" eaLnBrk="0" hangingPunct="0">
              <a:lnSpc>
                <a:spcPct val="90000"/>
              </a:lnSpc>
            </a:pPr>
            <a:r>
              <a:rPr lang="es-ES_tradnl" sz="1200" b="1"/>
              <a:t>BIOQUIMICA</a:t>
            </a:r>
          </a:p>
          <a:p>
            <a:pPr algn="ctr" defTabSz="463550" eaLnBrk="0" hangingPunct="0">
              <a:lnSpc>
                <a:spcPct val="90000"/>
              </a:lnSpc>
              <a:spcBef>
                <a:spcPct val="30000"/>
              </a:spcBef>
            </a:pPr>
            <a:r>
              <a:rPr lang="es-ES_tradnl" sz="1200" b="1"/>
              <a:t>BIOLOGIA </a:t>
            </a:r>
          </a:p>
          <a:p>
            <a:pPr algn="ctr" defTabSz="463550" eaLnBrk="0" hangingPunct="0">
              <a:lnSpc>
                <a:spcPct val="90000"/>
              </a:lnSpc>
              <a:spcAft>
                <a:spcPct val="30000"/>
              </a:spcAft>
            </a:pPr>
            <a:r>
              <a:rPr lang="es-ES_tradnl" sz="1200" b="1"/>
              <a:t>MOLECULAR</a:t>
            </a:r>
          </a:p>
          <a:p>
            <a:pPr algn="ctr" defTabSz="463550" eaLnBrk="0" hangingPunct="0">
              <a:lnSpc>
                <a:spcPct val="90000"/>
              </a:lnSpc>
            </a:pPr>
            <a:r>
              <a:rPr lang="es-ES_tradnl" sz="1200" b="1"/>
              <a:t>MORFOLOGIA</a:t>
            </a:r>
          </a:p>
          <a:p>
            <a:pPr algn="ctr" defTabSz="463550" eaLnBrk="0" hangingPunct="0">
              <a:lnSpc>
                <a:spcPct val="90000"/>
              </a:lnSpc>
            </a:pPr>
            <a:r>
              <a:rPr lang="es-ES_tradnl" sz="1200" b="1"/>
              <a:t>ANATOMIA</a:t>
            </a:r>
          </a:p>
          <a:p>
            <a:pPr algn="ctr" defTabSz="463550" eaLnBrk="0" hangingPunct="0">
              <a:lnSpc>
                <a:spcPct val="90000"/>
              </a:lnSpc>
            </a:pPr>
            <a:r>
              <a:rPr lang="es-ES_tradnl" sz="1200" b="1"/>
              <a:t>ETC.</a:t>
            </a:r>
          </a:p>
        </p:txBody>
      </p:sp>
      <p:sp>
        <p:nvSpPr>
          <p:cNvPr id="40974" name="Rectangle 14"/>
          <p:cNvSpPr>
            <a:spLocks noChangeArrowheads="1"/>
          </p:cNvSpPr>
          <p:nvPr/>
        </p:nvSpPr>
        <p:spPr bwMode="auto">
          <a:xfrm>
            <a:off x="5629294" y="622300"/>
            <a:ext cx="928650" cy="1061316"/>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FILOSOFIA</a:t>
            </a:r>
          </a:p>
          <a:p>
            <a:pPr algn="ctr" defTabSz="463550" eaLnBrk="0" hangingPunct="0">
              <a:lnSpc>
                <a:spcPct val="90000"/>
              </a:lnSpc>
            </a:pPr>
            <a:r>
              <a:rPr lang="es-ES_tradnl" sz="1200" b="1"/>
              <a:t>PSICOLOGIA</a:t>
            </a:r>
          </a:p>
          <a:p>
            <a:pPr algn="ctr" defTabSz="463550" eaLnBrk="0" hangingPunct="0">
              <a:lnSpc>
                <a:spcPct val="90000"/>
              </a:lnSpc>
            </a:pPr>
            <a:r>
              <a:rPr lang="es-ES_tradnl" sz="1200" b="1"/>
              <a:t>SOCIOLOGIA</a:t>
            </a:r>
          </a:p>
          <a:p>
            <a:pPr algn="ctr" defTabSz="463550" eaLnBrk="0" hangingPunct="0">
              <a:lnSpc>
                <a:spcPct val="90000"/>
              </a:lnSpc>
            </a:pPr>
            <a:r>
              <a:rPr lang="es-ES_tradnl" sz="1200" b="1"/>
              <a:t>ECONOMIA</a:t>
            </a:r>
          </a:p>
          <a:p>
            <a:pPr algn="ctr" defTabSz="463550" eaLnBrk="0" hangingPunct="0">
              <a:lnSpc>
                <a:spcPct val="90000"/>
              </a:lnSpc>
            </a:pPr>
            <a:r>
              <a:rPr lang="es-ES_tradnl" sz="1200" b="1"/>
              <a:t>POLITICA</a:t>
            </a:r>
          </a:p>
          <a:p>
            <a:pPr algn="ctr" defTabSz="463550" eaLnBrk="0" hangingPunct="0">
              <a:lnSpc>
                <a:spcPct val="90000"/>
              </a:lnSpc>
            </a:pPr>
            <a:r>
              <a:rPr lang="es-ES_tradnl" sz="1200" b="1"/>
              <a:t>ETC.</a:t>
            </a:r>
          </a:p>
        </p:txBody>
      </p:sp>
      <p:sp>
        <p:nvSpPr>
          <p:cNvPr id="40975" name="Rectangle 15"/>
          <p:cNvSpPr>
            <a:spLocks noChangeArrowheads="1"/>
          </p:cNvSpPr>
          <p:nvPr/>
        </p:nvSpPr>
        <p:spPr bwMode="auto">
          <a:xfrm>
            <a:off x="6924086" y="1219200"/>
            <a:ext cx="1271181" cy="1061316"/>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ETNOCIENCIAS</a:t>
            </a:r>
          </a:p>
          <a:p>
            <a:pPr algn="ctr" defTabSz="463550" eaLnBrk="0" hangingPunct="0">
              <a:lnSpc>
                <a:spcPct val="90000"/>
              </a:lnSpc>
            </a:pPr>
            <a:r>
              <a:rPr lang="es-ES_tradnl" sz="1200" b="1"/>
              <a:t>CIENCIAS AGRO-</a:t>
            </a:r>
          </a:p>
          <a:p>
            <a:pPr algn="ctr" defTabSz="463550" eaLnBrk="0" hangingPunct="0">
              <a:lnSpc>
                <a:spcPct val="90000"/>
              </a:lnSpc>
            </a:pPr>
            <a:r>
              <a:rPr lang="es-ES_tradnl" sz="1200" b="1"/>
              <a:t>NOMICAS</a:t>
            </a:r>
          </a:p>
          <a:p>
            <a:pPr algn="ctr" defTabSz="463550" eaLnBrk="0" hangingPunct="0">
              <a:lnSpc>
                <a:spcPct val="90000"/>
              </a:lnSpc>
            </a:pPr>
            <a:r>
              <a:rPr lang="es-ES_tradnl" sz="1200" b="1"/>
              <a:t>PESQUERAS</a:t>
            </a:r>
          </a:p>
          <a:p>
            <a:pPr algn="ctr" defTabSz="463550" eaLnBrk="0" hangingPunct="0">
              <a:lnSpc>
                <a:spcPct val="90000"/>
              </a:lnSpc>
            </a:pPr>
            <a:r>
              <a:rPr lang="es-ES_tradnl" sz="1200" b="1"/>
              <a:t>         BIOMEDICAS</a:t>
            </a:r>
          </a:p>
          <a:p>
            <a:pPr algn="ctr" defTabSz="463550" eaLnBrk="0" hangingPunct="0">
              <a:lnSpc>
                <a:spcPct val="90000"/>
              </a:lnSpc>
            </a:pPr>
            <a:r>
              <a:rPr lang="es-ES_tradnl" sz="1200" b="1"/>
              <a:t>        ETC.</a:t>
            </a:r>
          </a:p>
        </p:txBody>
      </p:sp>
      <p:sp>
        <p:nvSpPr>
          <p:cNvPr id="40976" name="Rectangle 16"/>
          <p:cNvSpPr>
            <a:spLocks noChangeArrowheads="1"/>
          </p:cNvSpPr>
          <p:nvPr/>
        </p:nvSpPr>
        <p:spPr bwMode="auto">
          <a:xfrm>
            <a:off x="3772627" y="1509714"/>
            <a:ext cx="1327285" cy="895117"/>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INGENIERIAS</a:t>
            </a:r>
          </a:p>
          <a:p>
            <a:pPr algn="ctr" defTabSz="463550" eaLnBrk="0" hangingPunct="0">
              <a:lnSpc>
                <a:spcPct val="90000"/>
              </a:lnSpc>
            </a:pPr>
            <a:r>
              <a:rPr lang="es-ES_tradnl" sz="1200" b="1"/>
              <a:t>CIENCIAS AMBIEN-</a:t>
            </a:r>
          </a:p>
          <a:p>
            <a:pPr algn="ctr" defTabSz="463550" eaLnBrk="0" hangingPunct="0">
              <a:lnSpc>
                <a:spcPct val="90000"/>
              </a:lnSpc>
            </a:pPr>
            <a:r>
              <a:rPr lang="es-ES_tradnl" sz="1200" b="1"/>
              <a:t>TALES BIOTEC-</a:t>
            </a:r>
          </a:p>
          <a:p>
            <a:pPr algn="ctr" defTabSz="463550" eaLnBrk="0" hangingPunct="0">
              <a:lnSpc>
                <a:spcPct val="90000"/>
              </a:lnSpc>
            </a:pPr>
            <a:r>
              <a:rPr lang="es-ES_tradnl" sz="1200" b="1"/>
              <a:t>NOLOGIA</a:t>
            </a:r>
          </a:p>
          <a:p>
            <a:pPr algn="ctr" defTabSz="463550" eaLnBrk="0" hangingPunct="0">
              <a:lnSpc>
                <a:spcPct val="90000"/>
              </a:lnSpc>
            </a:pPr>
            <a:r>
              <a:rPr lang="es-ES_tradnl" sz="1200" b="1"/>
              <a:t>ETC.</a:t>
            </a:r>
          </a:p>
        </p:txBody>
      </p:sp>
      <p:sp>
        <p:nvSpPr>
          <p:cNvPr id="40977" name="Rectangle 17"/>
          <p:cNvSpPr>
            <a:spLocks noChangeArrowheads="1"/>
          </p:cNvSpPr>
          <p:nvPr/>
        </p:nvSpPr>
        <p:spPr bwMode="auto">
          <a:xfrm>
            <a:off x="3315890" y="2795588"/>
            <a:ext cx="1073947" cy="1227516"/>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MATEMATICAS</a:t>
            </a:r>
          </a:p>
          <a:p>
            <a:pPr algn="ctr" defTabSz="463550" eaLnBrk="0" hangingPunct="0">
              <a:lnSpc>
                <a:spcPct val="90000"/>
              </a:lnSpc>
            </a:pPr>
            <a:r>
              <a:rPr lang="es-ES_tradnl" sz="1200" b="1"/>
              <a:t>FISICA</a:t>
            </a:r>
          </a:p>
          <a:p>
            <a:pPr algn="ctr" defTabSz="463550" eaLnBrk="0" hangingPunct="0">
              <a:lnSpc>
                <a:spcPct val="90000"/>
              </a:lnSpc>
            </a:pPr>
            <a:r>
              <a:rPr lang="es-ES_tradnl" sz="1200" b="1"/>
              <a:t>QUIMICA</a:t>
            </a:r>
          </a:p>
          <a:p>
            <a:pPr algn="ctr" defTabSz="463550" eaLnBrk="0" hangingPunct="0">
              <a:lnSpc>
                <a:spcPct val="90000"/>
              </a:lnSpc>
            </a:pPr>
            <a:r>
              <a:rPr lang="es-ES_tradnl" sz="1200" b="1"/>
              <a:t>GEOLOGIA</a:t>
            </a:r>
          </a:p>
          <a:p>
            <a:pPr algn="ctr" defTabSz="463550" eaLnBrk="0" hangingPunct="0">
              <a:lnSpc>
                <a:spcPct val="90000"/>
              </a:lnSpc>
            </a:pPr>
            <a:r>
              <a:rPr lang="es-ES_tradnl" sz="1200" b="1"/>
              <a:t>GEOGRAFIA</a:t>
            </a:r>
          </a:p>
          <a:p>
            <a:pPr algn="ctr" defTabSz="463550" eaLnBrk="0" hangingPunct="0">
              <a:lnSpc>
                <a:spcPct val="90000"/>
              </a:lnSpc>
            </a:pPr>
            <a:r>
              <a:rPr lang="es-ES_tradnl" sz="1200" b="1"/>
              <a:t>OCEANOGRAF.</a:t>
            </a:r>
          </a:p>
          <a:p>
            <a:pPr algn="ctr" defTabSz="463550" eaLnBrk="0" hangingPunct="0">
              <a:lnSpc>
                <a:spcPct val="90000"/>
              </a:lnSpc>
            </a:pPr>
            <a:r>
              <a:rPr lang="es-ES_tradnl" sz="1200" b="1"/>
              <a:t>ETC.</a:t>
            </a:r>
          </a:p>
        </p:txBody>
      </p:sp>
      <p:sp>
        <p:nvSpPr>
          <p:cNvPr id="40978" name="Rectangle 18"/>
          <p:cNvSpPr>
            <a:spLocks noChangeArrowheads="1"/>
          </p:cNvSpPr>
          <p:nvPr/>
        </p:nvSpPr>
        <p:spPr bwMode="auto">
          <a:xfrm>
            <a:off x="3650083" y="4424364"/>
            <a:ext cx="1456487" cy="895117"/>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TAXONOMIA</a:t>
            </a:r>
          </a:p>
          <a:p>
            <a:pPr algn="ctr" defTabSz="463550" eaLnBrk="0" hangingPunct="0">
              <a:lnSpc>
                <a:spcPct val="90000"/>
              </a:lnSpc>
            </a:pPr>
            <a:r>
              <a:rPr lang="es-ES_tradnl" sz="1200" b="1"/>
              <a:t>ECOLOGIA</a:t>
            </a:r>
          </a:p>
          <a:p>
            <a:pPr algn="ctr" defTabSz="463550" eaLnBrk="0" hangingPunct="0">
              <a:lnSpc>
                <a:spcPct val="90000"/>
              </a:lnSpc>
            </a:pPr>
            <a:r>
              <a:rPr lang="es-ES_tradnl" sz="1200" b="1"/>
              <a:t>BIOGEOGRAFIA</a:t>
            </a:r>
          </a:p>
          <a:p>
            <a:pPr algn="ctr" defTabSz="463550" eaLnBrk="0" hangingPunct="0">
              <a:lnSpc>
                <a:spcPct val="90000"/>
              </a:lnSpc>
            </a:pPr>
            <a:r>
              <a:rPr lang="es-ES_tradnl" sz="1200" b="1"/>
              <a:t>       PALEONTOLOGIA</a:t>
            </a:r>
          </a:p>
          <a:p>
            <a:pPr algn="ctr" defTabSz="463550" eaLnBrk="0" hangingPunct="0">
              <a:lnSpc>
                <a:spcPct val="90000"/>
              </a:lnSpc>
            </a:pPr>
            <a:r>
              <a:rPr lang="es-ES_tradnl" sz="1200" b="1"/>
              <a:t>      EVOLUCION</a:t>
            </a:r>
          </a:p>
        </p:txBody>
      </p:sp>
      <p:sp>
        <p:nvSpPr>
          <p:cNvPr id="40979" name="Rectangle 19"/>
          <p:cNvSpPr>
            <a:spLocks noChangeArrowheads="1"/>
          </p:cNvSpPr>
          <p:nvPr/>
        </p:nvSpPr>
        <p:spPr bwMode="auto">
          <a:xfrm>
            <a:off x="4505722" y="3048000"/>
            <a:ext cx="942180" cy="562718"/>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FUNDAMEN-</a:t>
            </a:r>
          </a:p>
          <a:p>
            <a:pPr algn="ctr" defTabSz="463550" eaLnBrk="0" hangingPunct="0">
              <a:lnSpc>
                <a:spcPct val="90000"/>
              </a:lnSpc>
            </a:pPr>
            <a:r>
              <a:rPr lang="es-ES_tradnl" sz="1200" b="1"/>
              <a:t>TOS OTRAS</a:t>
            </a:r>
          </a:p>
          <a:p>
            <a:pPr algn="ctr" defTabSz="463550" eaLnBrk="0" hangingPunct="0">
              <a:lnSpc>
                <a:spcPct val="90000"/>
              </a:lnSpc>
            </a:pPr>
            <a:r>
              <a:rPr lang="es-ES_tradnl" sz="1200" b="1"/>
              <a:t>CIENCIAS</a:t>
            </a:r>
          </a:p>
        </p:txBody>
      </p:sp>
      <p:sp>
        <p:nvSpPr>
          <p:cNvPr id="40980" name="Rectangle 20"/>
          <p:cNvSpPr>
            <a:spLocks noChangeArrowheads="1"/>
          </p:cNvSpPr>
          <p:nvPr/>
        </p:nvSpPr>
        <p:spPr bwMode="auto">
          <a:xfrm>
            <a:off x="4787724" y="2209800"/>
            <a:ext cx="968726" cy="562718"/>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APLICA-</a:t>
            </a:r>
          </a:p>
          <a:p>
            <a:pPr algn="ctr" defTabSz="463550" eaLnBrk="0" hangingPunct="0">
              <a:lnSpc>
                <a:spcPct val="90000"/>
              </a:lnSpc>
            </a:pPr>
            <a:r>
              <a:rPr lang="es-ES_tradnl" sz="1200" b="1"/>
              <a:t>CIONES Y</a:t>
            </a:r>
          </a:p>
          <a:p>
            <a:pPr algn="ctr" defTabSz="463550" eaLnBrk="0" hangingPunct="0">
              <a:lnSpc>
                <a:spcPct val="90000"/>
              </a:lnSpc>
            </a:pPr>
            <a:r>
              <a:rPr lang="es-ES_tradnl" sz="1200" b="1"/>
              <a:t>DESARROLLO</a:t>
            </a:r>
          </a:p>
        </p:txBody>
      </p:sp>
      <p:sp>
        <p:nvSpPr>
          <p:cNvPr id="40981" name="Rectangle 21"/>
          <p:cNvSpPr>
            <a:spLocks noChangeArrowheads="1"/>
          </p:cNvSpPr>
          <p:nvPr/>
        </p:nvSpPr>
        <p:spPr bwMode="auto">
          <a:xfrm>
            <a:off x="5709746" y="1779589"/>
            <a:ext cx="758220" cy="728917"/>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IMPLICA-</a:t>
            </a:r>
          </a:p>
          <a:p>
            <a:pPr algn="ctr" defTabSz="463550" eaLnBrk="0" hangingPunct="0">
              <a:lnSpc>
                <a:spcPct val="90000"/>
              </a:lnSpc>
            </a:pPr>
            <a:r>
              <a:rPr lang="es-ES_tradnl" sz="1200" b="1"/>
              <a:t>CIONES Y</a:t>
            </a:r>
          </a:p>
          <a:p>
            <a:pPr algn="ctr" defTabSz="463550" eaLnBrk="0" hangingPunct="0">
              <a:lnSpc>
                <a:spcPct val="90000"/>
              </a:lnSpc>
            </a:pPr>
            <a:r>
              <a:rPr lang="es-ES_tradnl" sz="1200" b="1"/>
              <a:t>TRASCEN-</a:t>
            </a:r>
          </a:p>
          <a:p>
            <a:pPr algn="ctr" defTabSz="463550" eaLnBrk="0" hangingPunct="0">
              <a:lnSpc>
                <a:spcPct val="90000"/>
              </a:lnSpc>
            </a:pPr>
            <a:r>
              <a:rPr lang="es-ES_tradnl" sz="1200" b="1"/>
              <a:t>DENCIA</a:t>
            </a:r>
          </a:p>
        </p:txBody>
      </p:sp>
      <p:sp>
        <p:nvSpPr>
          <p:cNvPr id="40982" name="Rectangle 22"/>
          <p:cNvSpPr>
            <a:spLocks noChangeArrowheads="1"/>
          </p:cNvSpPr>
          <p:nvPr/>
        </p:nvSpPr>
        <p:spPr bwMode="auto">
          <a:xfrm>
            <a:off x="6586468" y="2260600"/>
            <a:ext cx="835164" cy="562718"/>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MANEJO Y </a:t>
            </a:r>
          </a:p>
          <a:p>
            <a:pPr algn="ctr" defTabSz="463550" eaLnBrk="0" hangingPunct="0">
              <a:lnSpc>
                <a:spcPct val="90000"/>
              </a:lnSpc>
            </a:pPr>
            <a:r>
              <a:rPr lang="es-ES_tradnl" sz="1200" b="1"/>
              <a:t>CONSER-</a:t>
            </a:r>
          </a:p>
          <a:p>
            <a:pPr algn="ctr" defTabSz="463550" eaLnBrk="0" hangingPunct="0">
              <a:lnSpc>
                <a:spcPct val="90000"/>
              </a:lnSpc>
            </a:pPr>
            <a:r>
              <a:rPr lang="es-ES_tradnl" sz="1200" b="1"/>
              <a:t>VACION</a:t>
            </a:r>
          </a:p>
        </p:txBody>
      </p:sp>
      <p:sp>
        <p:nvSpPr>
          <p:cNvPr id="40983" name="Rectangle 23"/>
          <p:cNvSpPr>
            <a:spLocks noChangeArrowheads="1"/>
          </p:cNvSpPr>
          <p:nvPr/>
        </p:nvSpPr>
        <p:spPr bwMode="auto">
          <a:xfrm>
            <a:off x="6762916" y="3149601"/>
            <a:ext cx="950580" cy="396519"/>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DISCIPLINAS </a:t>
            </a:r>
          </a:p>
          <a:p>
            <a:pPr algn="ctr" defTabSz="463550" eaLnBrk="0" hangingPunct="0">
              <a:lnSpc>
                <a:spcPct val="90000"/>
              </a:lnSpc>
            </a:pPr>
            <a:r>
              <a:rPr lang="es-ES_tradnl" sz="1200" b="1"/>
              <a:t>ANALITICAS </a:t>
            </a:r>
          </a:p>
        </p:txBody>
      </p:sp>
      <p:sp>
        <p:nvSpPr>
          <p:cNvPr id="40984" name="Rectangle 24"/>
          <p:cNvSpPr>
            <a:spLocks noChangeArrowheads="1"/>
          </p:cNvSpPr>
          <p:nvPr/>
        </p:nvSpPr>
        <p:spPr bwMode="auto">
          <a:xfrm>
            <a:off x="6138864" y="3962400"/>
            <a:ext cx="1512887" cy="558800"/>
          </a:xfrm>
          <a:prstGeom prst="rect">
            <a:avLst/>
          </a:prstGeom>
          <a:noFill/>
          <a:ln w="9525">
            <a:noFill/>
            <a:miter lim="800000"/>
            <a:headEnd/>
            <a:tailEnd/>
          </a:ln>
          <a:effectLst/>
        </p:spPr>
        <p:txBody>
          <a:bodyPr lIns="61912" tIns="31750" rIns="61912" bIns="31750">
            <a:spAutoFit/>
          </a:bodyPr>
          <a:lstStyle/>
          <a:p>
            <a:pPr algn="ctr" defTabSz="463550" eaLnBrk="0" hangingPunct="0">
              <a:lnSpc>
                <a:spcPct val="90000"/>
              </a:lnSpc>
            </a:pPr>
            <a:r>
              <a:rPr lang="es-ES_tradnl" sz="1200" b="1"/>
              <a:t>         RAMAS</a:t>
            </a:r>
          </a:p>
          <a:p>
            <a:pPr algn="r" defTabSz="463550" eaLnBrk="0" hangingPunct="0">
              <a:lnSpc>
                <a:spcPct val="90000"/>
              </a:lnSpc>
            </a:pPr>
            <a:endParaRPr lang="es-ES_tradnl" sz="1200" b="1"/>
          </a:p>
          <a:p>
            <a:pPr algn="ctr" defTabSz="463550" eaLnBrk="0" hangingPunct="0">
              <a:lnSpc>
                <a:spcPct val="90000"/>
              </a:lnSpc>
            </a:pPr>
            <a:r>
              <a:rPr lang="es-ES_tradnl" sz="1200" b="1"/>
              <a:t>    REINOS</a:t>
            </a:r>
          </a:p>
        </p:txBody>
      </p:sp>
      <p:sp>
        <p:nvSpPr>
          <p:cNvPr id="40985" name="Rectangle 25"/>
          <p:cNvSpPr>
            <a:spLocks noChangeArrowheads="1"/>
          </p:cNvSpPr>
          <p:nvPr/>
        </p:nvSpPr>
        <p:spPr bwMode="auto">
          <a:xfrm>
            <a:off x="5687322" y="4427539"/>
            <a:ext cx="911018" cy="396519"/>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ENTIDADES</a:t>
            </a:r>
          </a:p>
          <a:p>
            <a:pPr algn="ctr" defTabSz="463550" eaLnBrk="0" hangingPunct="0">
              <a:lnSpc>
                <a:spcPct val="90000"/>
              </a:lnSpc>
            </a:pPr>
            <a:r>
              <a:rPr lang="es-ES_tradnl" sz="1200" b="1"/>
              <a:t>BIOLOGICAS</a:t>
            </a:r>
          </a:p>
        </p:txBody>
      </p:sp>
      <p:sp>
        <p:nvSpPr>
          <p:cNvPr id="40986" name="Rectangle 26"/>
          <p:cNvSpPr>
            <a:spLocks noChangeArrowheads="1"/>
          </p:cNvSpPr>
          <p:nvPr/>
        </p:nvSpPr>
        <p:spPr bwMode="auto">
          <a:xfrm>
            <a:off x="4728707" y="3987801"/>
            <a:ext cx="915313" cy="396519"/>
          </a:xfrm>
          <a:prstGeom prst="rect">
            <a:avLst/>
          </a:prstGeom>
          <a:noFill/>
          <a:ln w="9525">
            <a:noFill/>
            <a:miter lim="800000"/>
            <a:headEnd/>
            <a:tailEnd/>
          </a:ln>
          <a:effectLst/>
        </p:spPr>
        <p:txBody>
          <a:bodyPr wrap="none" lIns="61912" tIns="31750" rIns="61912" bIns="31750">
            <a:spAutoFit/>
          </a:bodyPr>
          <a:lstStyle/>
          <a:p>
            <a:pPr algn="ctr" defTabSz="463550" eaLnBrk="0" hangingPunct="0">
              <a:lnSpc>
                <a:spcPct val="90000"/>
              </a:lnSpc>
            </a:pPr>
            <a:r>
              <a:rPr lang="es-ES_tradnl" sz="1200" b="1"/>
              <a:t>DISCIPLINAS</a:t>
            </a:r>
          </a:p>
          <a:p>
            <a:pPr algn="ctr" defTabSz="463550" eaLnBrk="0" hangingPunct="0">
              <a:lnSpc>
                <a:spcPct val="90000"/>
              </a:lnSpc>
            </a:pPr>
            <a:r>
              <a:rPr lang="es-ES_tradnl" sz="1200" b="1"/>
              <a:t>SINTETICAS</a:t>
            </a:r>
          </a:p>
        </p:txBody>
      </p:sp>
      <p:sp>
        <p:nvSpPr>
          <p:cNvPr id="40987" name="Rectangle 27"/>
          <p:cNvSpPr>
            <a:spLocks noChangeArrowheads="1"/>
          </p:cNvSpPr>
          <p:nvPr/>
        </p:nvSpPr>
        <p:spPr bwMode="auto">
          <a:xfrm>
            <a:off x="3195638" y="76200"/>
            <a:ext cx="4727128" cy="285976"/>
          </a:xfrm>
          <a:prstGeom prst="rect">
            <a:avLst/>
          </a:prstGeom>
          <a:noFill/>
          <a:ln w="9525">
            <a:noFill/>
            <a:miter lim="800000"/>
            <a:headEnd/>
            <a:tailEnd/>
          </a:ln>
          <a:effectLst/>
        </p:spPr>
        <p:txBody>
          <a:bodyPr wrap="none" lIns="69850" tIns="34925" rIns="69850" bIns="34925">
            <a:spAutoFit/>
          </a:bodyPr>
          <a:lstStyle/>
          <a:p>
            <a:pPr defTabSz="514350" eaLnBrk="0" hangingPunct="0"/>
            <a:r>
              <a:rPr lang="es-ES_tradnl" sz="1400" b="1">
                <a:solidFill>
                  <a:schemeClr val="tx2"/>
                </a:solidFill>
              </a:rPr>
              <a:t>ARTICULACION Y TRASLAPE CON OTRAS DISCIPLINAS Y AREAS</a:t>
            </a:r>
          </a:p>
        </p:txBody>
      </p:sp>
      <p:sp>
        <p:nvSpPr>
          <p:cNvPr id="40988" name="Rectangle 28"/>
          <p:cNvSpPr>
            <a:spLocks noChangeArrowheads="1"/>
          </p:cNvSpPr>
          <p:nvPr/>
        </p:nvSpPr>
        <p:spPr bwMode="auto">
          <a:xfrm>
            <a:off x="2914651" y="6248400"/>
            <a:ext cx="5232907" cy="285976"/>
          </a:xfrm>
          <a:prstGeom prst="rect">
            <a:avLst/>
          </a:prstGeom>
          <a:noFill/>
          <a:ln w="9525">
            <a:noFill/>
            <a:miter lim="800000"/>
            <a:headEnd/>
            <a:tailEnd/>
          </a:ln>
          <a:effectLst/>
        </p:spPr>
        <p:txBody>
          <a:bodyPr wrap="none" lIns="69850" tIns="34925" rIns="69850" bIns="34925">
            <a:spAutoFit/>
          </a:bodyPr>
          <a:lstStyle/>
          <a:p>
            <a:pPr defTabSz="514350" eaLnBrk="0" hangingPunct="0"/>
            <a:r>
              <a:rPr lang="es-ES_tradnl" sz="1400" b="1">
                <a:solidFill>
                  <a:schemeClr val="tx2"/>
                </a:solidFill>
              </a:rPr>
              <a:t>UBICACION RELACION E INTEGRACION DE LAS CIENCIAS BIOLOGICAS</a:t>
            </a:r>
          </a:p>
        </p:txBody>
      </p:sp>
      <p:sp>
        <p:nvSpPr>
          <p:cNvPr id="40989" name="Rectangle 29"/>
          <p:cNvSpPr>
            <a:spLocks noChangeArrowheads="1"/>
          </p:cNvSpPr>
          <p:nvPr/>
        </p:nvSpPr>
        <p:spPr bwMode="auto">
          <a:xfrm>
            <a:off x="7091364" y="6446839"/>
            <a:ext cx="3191579" cy="416141"/>
          </a:xfrm>
          <a:prstGeom prst="rect">
            <a:avLst/>
          </a:prstGeom>
          <a:noFill/>
          <a:ln w="9525">
            <a:noFill/>
            <a:miter lim="800000"/>
            <a:headEnd/>
            <a:tailEnd/>
          </a:ln>
          <a:effectLst/>
        </p:spPr>
        <p:txBody>
          <a:bodyPr wrap="none" lIns="92075" tIns="46038" rIns="92075" bIns="46038">
            <a:spAutoFit/>
          </a:bodyPr>
          <a:lstStyle/>
          <a:p>
            <a:pPr eaLnBrk="0" hangingPunct="0"/>
            <a:r>
              <a:rPr lang="es-ES_tradnl" sz="700"/>
              <a:t>González González, J. 1991. </a:t>
            </a:r>
            <a:r>
              <a:rPr lang="es-ES_tradnl" sz="700" b="1"/>
              <a:t>Los procesos transformados y los procesos alterados:</a:t>
            </a:r>
          </a:p>
          <a:p>
            <a:pPr eaLnBrk="0" hangingPunct="0"/>
            <a:r>
              <a:rPr lang="es-ES_tradnl" sz="700" b="1"/>
              <a:t>fundamentos para una teoría procesual del conocimiento biológico</a:t>
            </a:r>
            <a:r>
              <a:rPr lang="es-ES_tradnl" sz="700"/>
              <a:t>. en Uroboros</a:t>
            </a:r>
          </a:p>
          <a:p>
            <a:pPr eaLnBrk="0" hangingPunct="0"/>
            <a:r>
              <a:rPr lang="es-ES_tradnl" sz="700"/>
              <a:t>vol.1. No. 2. pp. 45-90</a:t>
            </a:r>
          </a:p>
        </p:txBody>
      </p:sp>
    </p:spTree>
    <p:extLst>
      <p:ext uri="{BB962C8B-B14F-4D97-AF65-F5344CB8AC3E}">
        <p14:creationId xmlns:p14="http://schemas.microsoft.com/office/powerpoint/2010/main" val="569098777"/>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8">
            <a:extLst>
              <a:ext uri="{FF2B5EF4-FFF2-40B4-BE49-F238E27FC236}">
                <a16:creationId xmlns:a16="http://schemas.microsoft.com/office/drawing/2014/main" id="{218C9953-CCDC-4A64-8439-18E14656FC61}"/>
              </a:ext>
            </a:extLst>
          </p:cNvPr>
          <p:cNvPicPr/>
          <p:nvPr/>
        </p:nvPicPr>
        <p:blipFill>
          <a:blip r:embed="rId2" cstate="print">
            <a:extLst>
              <a:ext uri="{28A0092B-C50C-407E-A947-70E740481C1C}">
                <a14:useLocalDpi xmlns:a14="http://schemas.microsoft.com/office/drawing/2010/main" val="0"/>
              </a:ext>
            </a:extLst>
          </a:blip>
          <a:stretch>
            <a:fillRect/>
          </a:stretch>
        </p:blipFill>
        <p:spPr bwMode="auto">
          <a:xfrm>
            <a:off x="1420573" y="158564"/>
            <a:ext cx="8950960" cy="5902960"/>
          </a:xfrm>
          <a:prstGeom prst="rect">
            <a:avLst/>
          </a:prstGeom>
          <a:noFill/>
        </p:spPr>
      </p:pic>
    </p:spTree>
    <p:extLst>
      <p:ext uri="{BB962C8B-B14F-4D97-AF65-F5344CB8AC3E}">
        <p14:creationId xmlns:p14="http://schemas.microsoft.com/office/powerpoint/2010/main" val="3393013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11C7E05-8D8C-4F00-8501-F80C4E883964}"/>
              </a:ext>
            </a:extLst>
          </p:cNvPr>
          <p:cNvSpPr txBox="1"/>
          <p:nvPr/>
        </p:nvSpPr>
        <p:spPr>
          <a:xfrm>
            <a:off x="347472" y="191921"/>
            <a:ext cx="11107083" cy="5016758"/>
          </a:xfrm>
          <a:prstGeom prst="rect">
            <a:avLst/>
          </a:prstGeom>
          <a:noFill/>
        </p:spPr>
        <p:txBody>
          <a:bodyPr wrap="square" rtlCol="0">
            <a:spAutoFit/>
          </a:bodyPr>
          <a:lstStyle/>
          <a:p>
            <a:pPr algn="just"/>
            <a:r>
              <a:rPr lang="es-MX" sz="3200" dirty="0"/>
              <a:t>Hasta aquí hemos visto el tema sobre los conceptos fundamentales para poder entender este curso; el tema de la diversidad de los fila/ divisiones (</a:t>
            </a:r>
            <a:r>
              <a:rPr lang="es-MX" sz="3200" dirty="0" err="1"/>
              <a:t>filum</a:t>
            </a:r>
            <a:r>
              <a:rPr lang="es-MX" sz="3200" dirty="0"/>
              <a:t> y división son del mismo nivel taxonómico); y sus seminarios y el del Prof.  </a:t>
            </a:r>
            <a:r>
              <a:rPr lang="es-MX" sz="3200" dirty="0" err="1"/>
              <a:t>Jovanny</a:t>
            </a:r>
            <a:r>
              <a:rPr lang="es-MX" sz="3200" dirty="0"/>
              <a:t> sobre las importancias de algunos de los </a:t>
            </a:r>
            <a:r>
              <a:rPr lang="es-MX" sz="3200" dirty="0" err="1"/>
              <a:t>filum</a:t>
            </a:r>
            <a:r>
              <a:rPr lang="es-MX" sz="3200" dirty="0"/>
              <a:t>/ división. </a:t>
            </a:r>
          </a:p>
          <a:p>
            <a:pPr algn="just"/>
            <a:r>
              <a:rPr lang="es-MX" sz="3200" dirty="0"/>
              <a:t>  </a:t>
            </a:r>
          </a:p>
          <a:p>
            <a:pPr algn="just"/>
            <a:r>
              <a:rPr lang="es-MX" sz="3200" dirty="0"/>
              <a:t>Ahora vamos a iniciar el bloque formado por los temas III-VIII que son los relativos a la autoperpetuación de algunos </a:t>
            </a:r>
            <a:r>
              <a:rPr lang="es-MX" sz="3200" b="1" dirty="0"/>
              <a:t>fila</a:t>
            </a:r>
            <a:r>
              <a:rPr lang="es-MX" sz="3200" dirty="0"/>
              <a:t> de protozoarios y </a:t>
            </a:r>
            <a:r>
              <a:rPr lang="es-MX" sz="3200" b="1" dirty="0"/>
              <a:t>divisiones</a:t>
            </a:r>
            <a:r>
              <a:rPr lang="es-MX" sz="3200" dirty="0"/>
              <a:t> de algas desde el punto de vista de su autoperpetuación. </a:t>
            </a:r>
          </a:p>
        </p:txBody>
      </p:sp>
    </p:spTree>
    <p:extLst>
      <p:ext uri="{BB962C8B-B14F-4D97-AF65-F5344CB8AC3E}">
        <p14:creationId xmlns:p14="http://schemas.microsoft.com/office/powerpoint/2010/main" val="3563347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EB10A01-4585-4E5F-ABAC-78AF25917754}"/>
              </a:ext>
            </a:extLst>
          </p:cNvPr>
          <p:cNvSpPr txBox="1"/>
          <p:nvPr/>
        </p:nvSpPr>
        <p:spPr>
          <a:xfrm>
            <a:off x="1559292" y="579997"/>
            <a:ext cx="8835991" cy="4031873"/>
          </a:xfrm>
          <a:prstGeom prst="rect">
            <a:avLst/>
          </a:prstGeom>
          <a:noFill/>
        </p:spPr>
        <p:txBody>
          <a:bodyPr wrap="square">
            <a:spAutoFit/>
          </a:bodyPr>
          <a:lstStyle/>
          <a:p>
            <a:pPr algn="just"/>
            <a:r>
              <a:rPr lang="es-MX" sz="3200" dirty="0"/>
              <a:t>Revisen el temario desde el tema III-VIII para que vean cómo vamos a estudiar la autoperpetuación de los fila de protozoarios y divisiones de algas a partir de las diferentes formas de autoperpetuación de sus especies. </a:t>
            </a:r>
          </a:p>
          <a:p>
            <a:pPr algn="just"/>
            <a:endParaRPr lang="es-MX" sz="3200" dirty="0"/>
          </a:p>
          <a:p>
            <a:pPr algn="just"/>
            <a:r>
              <a:rPr lang="es-MX" sz="3200" dirty="0"/>
              <a:t>Hoy se inicia este bloque con el tema Individuo- Metabolismo. </a:t>
            </a:r>
          </a:p>
        </p:txBody>
      </p:sp>
    </p:spTree>
    <p:extLst>
      <p:ext uri="{BB962C8B-B14F-4D97-AF65-F5344CB8AC3E}">
        <p14:creationId xmlns:p14="http://schemas.microsoft.com/office/powerpoint/2010/main" val="22708678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54D61D-547A-4DF4-B6B8-B5B33E88D034}"/>
              </a:ext>
            </a:extLst>
          </p:cNvPr>
          <p:cNvSpPr txBox="1"/>
          <p:nvPr/>
        </p:nvSpPr>
        <p:spPr>
          <a:xfrm>
            <a:off x="5646420" y="2976372"/>
            <a:ext cx="914400" cy="646331"/>
          </a:xfrm>
          <a:prstGeom prst="rect">
            <a:avLst/>
          </a:prstGeom>
          <a:noFill/>
        </p:spPr>
        <p:txBody>
          <a:bodyPr wrap="square" rtlCol="0">
            <a:spAutoFit/>
          </a:bodyPr>
          <a:lstStyle/>
          <a:p>
            <a:r>
              <a:rPr lang="es-MX" sz="3600" dirty="0"/>
              <a:t>FIN</a:t>
            </a:r>
          </a:p>
        </p:txBody>
      </p:sp>
    </p:spTree>
    <p:extLst>
      <p:ext uri="{BB962C8B-B14F-4D97-AF65-F5344CB8AC3E}">
        <p14:creationId xmlns:p14="http://schemas.microsoft.com/office/powerpoint/2010/main" val="438684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ell phone&#10;&#10;Description automatically generated">
            <a:extLst>
              <a:ext uri="{FF2B5EF4-FFF2-40B4-BE49-F238E27FC236}">
                <a16:creationId xmlns:a16="http://schemas.microsoft.com/office/drawing/2014/main" id="{257A3E30-F6C3-48DB-AD54-E3960FA61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6512" y="1470270"/>
            <a:ext cx="9578745" cy="4303233"/>
          </a:xfrm>
          <a:prstGeom prst="rect">
            <a:avLst/>
          </a:prstGeom>
        </p:spPr>
      </p:pic>
      <p:sp>
        <p:nvSpPr>
          <p:cNvPr id="5" name="TextBox 4">
            <a:extLst>
              <a:ext uri="{FF2B5EF4-FFF2-40B4-BE49-F238E27FC236}">
                <a16:creationId xmlns:a16="http://schemas.microsoft.com/office/drawing/2014/main" id="{B1134A94-0EFD-412D-AB56-F57EDE704E8C}"/>
              </a:ext>
            </a:extLst>
          </p:cNvPr>
          <p:cNvSpPr txBox="1"/>
          <p:nvPr/>
        </p:nvSpPr>
        <p:spPr>
          <a:xfrm>
            <a:off x="155448" y="0"/>
            <a:ext cx="11067453" cy="1384995"/>
          </a:xfrm>
          <a:prstGeom prst="rect">
            <a:avLst/>
          </a:prstGeom>
          <a:noFill/>
        </p:spPr>
        <p:txBody>
          <a:bodyPr wrap="square" rtlCol="0">
            <a:spAutoFit/>
          </a:bodyPr>
          <a:lstStyle/>
          <a:p>
            <a:r>
              <a:rPr lang="es-MX" sz="2800" dirty="0"/>
              <a:t>Vamos a trabajar la mayoría de los protozoarios y algas a nivel  </a:t>
            </a:r>
            <a:r>
              <a:rPr lang="es-MX" sz="2800" dirty="0" err="1"/>
              <a:t>filum</a:t>
            </a:r>
            <a:r>
              <a:rPr lang="es-MX" sz="2800" dirty="0"/>
              <a:t>/ división y en contados casos será a nivel de clase. Pero para trabajar a este nivel que es de los más altos, se trabaja a nivel de Especie. </a:t>
            </a:r>
          </a:p>
        </p:txBody>
      </p:sp>
      <p:cxnSp>
        <p:nvCxnSpPr>
          <p:cNvPr id="4" name="Straight Arrow Connector 3">
            <a:extLst>
              <a:ext uri="{FF2B5EF4-FFF2-40B4-BE49-F238E27FC236}">
                <a16:creationId xmlns:a16="http://schemas.microsoft.com/office/drawing/2014/main" id="{C28C6770-5BC7-43BB-8CCE-22450BDE3449}"/>
              </a:ext>
            </a:extLst>
          </p:cNvPr>
          <p:cNvCxnSpPr/>
          <p:nvPr/>
        </p:nvCxnSpPr>
        <p:spPr>
          <a:xfrm flipH="1">
            <a:off x="10094976" y="2807208"/>
            <a:ext cx="1335024" cy="0"/>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7" name="Straight Arrow Connector 6">
            <a:extLst>
              <a:ext uri="{FF2B5EF4-FFF2-40B4-BE49-F238E27FC236}">
                <a16:creationId xmlns:a16="http://schemas.microsoft.com/office/drawing/2014/main" id="{2D6A4B72-4AF7-400F-83CC-6A5494ECE81F}"/>
              </a:ext>
            </a:extLst>
          </p:cNvPr>
          <p:cNvCxnSpPr>
            <a:cxnSpLocks/>
          </p:cNvCxnSpPr>
          <p:nvPr/>
        </p:nvCxnSpPr>
        <p:spPr>
          <a:xfrm flipH="1">
            <a:off x="10094976" y="3282696"/>
            <a:ext cx="740664" cy="0"/>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6" name="Straight Arrow Connector 5">
            <a:extLst>
              <a:ext uri="{FF2B5EF4-FFF2-40B4-BE49-F238E27FC236}">
                <a16:creationId xmlns:a16="http://schemas.microsoft.com/office/drawing/2014/main" id="{7AC0988A-3068-400C-81FC-ECF45F8732C6}"/>
              </a:ext>
            </a:extLst>
          </p:cNvPr>
          <p:cNvCxnSpPr>
            <a:cxnSpLocks/>
          </p:cNvCxnSpPr>
          <p:nvPr/>
        </p:nvCxnSpPr>
        <p:spPr>
          <a:xfrm flipH="1">
            <a:off x="10415017" y="5266944"/>
            <a:ext cx="1014983"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2843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E750C3E-CA38-45FB-9432-098438444180}"/>
              </a:ext>
            </a:extLst>
          </p:cNvPr>
          <p:cNvSpPr txBox="1"/>
          <p:nvPr/>
        </p:nvSpPr>
        <p:spPr>
          <a:xfrm>
            <a:off x="521208" y="516636"/>
            <a:ext cx="9985248" cy="4524315"/>
          </a:xfrm>
          <a:prstGeom prst="rect">
            <a:avLst/>
          </a:prstGeom>
          <a:noFill/>
        </p:spPr>
        <p:txBody>
          <a:bodyPr wrap="square" rtlCol="0">
            <a:spAutoFit/>
          </a:bodyPr>
          <a:lstStyle/>
          <a:p>
            <a:pPr algn="just"/>
            <a:r>
              <a:rPr lang="es-MX" sz="3200" dirty="0"/>
              <a:t>La pregunta que quiero resolver en esta introducción es si no es una contradicción decir que se va a trabajar a nivel de </a:t>
            </a:r>
            <a:r>
              <a:rPr lang="es-MX" sz="3200" dirty="0" err="1"/>
              <a:t>filum</a:t>
            </a:r>
            <a:r>
              <a:rPr lang="es-MX" sz="3200" dirty="0"/>
              <a:t>/ división y para ello se va a hacerlo a nivel de Especie. ¿No les parece un sinsentido? </a:t>
            </a:r>
          </a:p>
          <a:p>
            <a:pPr algn="just"/>
            <a:endParaRPr lang="es-MX" sz="3200" dirty="0"/>
          </a:p>
          <a:p>
            <a:pPr algn="just"/>
            <a:r>
              <a:rPr lang="es-MX" sz="3200" dirty="0"/>
              <a:t>Primero les voy a recordar qué significa la autoperpetuación. </a:t>
            </a:r>
          </a:p>
          <a:p>
            <a:endParaRPr lang="es-MX" sz="3200" dirty="0"/>
          </a:p>
          <a:p>
            <a:endParaRPr lang="es-MX" sz="3200" dirty="0"/>
          </a:p>
        </p:txBody>
      </p:sp>
    </p:spTree>
    <p:extLst>
      <p:ext uri="{BB962C8B-B14F-4D97-AF65-F5344CB8AC3E}">
        <p14:creationId xmlns:p14="http://schemas.microsoft.com/office/powerpoint/2010/main" val="3893151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20">
            <a:extLst>
              <a:ext uri="{FF2B5EF4-FFF2-40B4-BE49-F238E27FC236}">
                <a16:creationId xmlns:a16="http://schemas.microsoft.com/office/drawing/2014/main" id="{FCEE873A-2553-485B-9C52-E3D4BA49AC9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0253" y="1200960"/>
            <a:ext cx="9810307" cy="4189227"/>
          </a:xfrm>
          <a:prstGeom prst="rect">
            <a:avLst/>
          </a:prstGeom>
          <a:noFill/>
          <a:ln>
            <a:noFill/>
          </a:ln>
        </p:spPr>
      </p:pic>
      <p:sp>
        <p:nvSpPr>
          <p:cNvPr id="5" name="TextBox 4">
            <a:extLst>
              <a:ext uri="{FF2B5EF4-FFF2-40B4-BE49-F238E27FC236}">
                <a16:creationId xmlns:a16="http://schemas.microsoft.com/office/drawing/2014/main" id="{1DB45F0A-2885-468F-9BEF-574FB6EDDB6E}"/>
              </a:ext>
            </a:extLst>
          </p:cNvPr>
          <p:cNvSpPr txBox="1"/>
          <p:nvPr/>
        </p:nvSpPr>
        <p:spPr>
          <a:xfrm>
            <a:off x="7677828" y="5846174"/>
            <a:ext cx="4203405" cy="923330"/>
          </a:xfrm>
          <a:prstGeom prst="rect">
            <a:avLst/>
          </a:prstGeom>
          <a:noFill/>
        </p:spPr>
        <p:txBody>
          <a:bodyPr wrap="square" rtlCol="0">
            <a:spAutoFit/>
          </a:bodyPr>
          <a:lstStyle/>
          <a:p>
            <a:pPr eaLnBrk="0" hangingPunct="0"/>
            <a:r>
              <a:rPr lang="es-ES_tradnl" sz="1200" dirty="0"/>
              <a:t>González </a:t>
            </a:r>
            <a:r>
              <a:rPr lang="es-ES_tradnl" sz="1200" dirty="0" err="1"/>
              <a:t>González</a:t>
            </a:r>
            <a:r>
              <a:rPr lang="es-ES_tradnl" sz="1200" dirty="0"/>
              <a:t>, J. 1991. </a:t>
            </a:r>
            <a:r>
              <a:rPr lang="es-ES_tradnl" sz="1200" b="1" dirty="0"/>
              <a:t>Los procesos transformados y los procesos alterados: fundamentos para una teoría procesual del conocimiento biológico</a:t>
            </a:r>
            <a:r>
              <a:rPr lang="es-ES_tradnl" sz="1200" dirty="0"/>
              <a:t>. en </a:t>
            </a:r>
            <a:r>
              <a:rPr lang="es-ES_tradnl" sz="1200" dirty="0" err="1"/>
              <a:t>Uroboros</a:t>
            </a:r>
            <a:r>
              <a:rPr lang="es-ES_tradnl" sz="1200" dirty="0"/>
              <a:t> vol.1. No. 2. pp. 45-90</a:t>
            </a:r>
          </a:p>
          <a:p>
            <a:endParaRPr lang="es-MX" dirty="0"/>
          </a:p>
        </p:txBody>
      </p:sp>
    </p:spTree>
    <p:extLst>
      <p:ext uri="{BB962C8B-B14F-4D97-AF65-F5344CB8AC3E}">
        <p14:creationId xmlns:p14="http://schemas.microsoft.com/office/powerpoint/2010/main" val="3640696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79922EF-09C5-4CDA-8A18-004081BC3E48}"/>
              </a:ext>
            </a:extLst>
          </p:cNvPr>
          <p:cNvSpPr txBox="1"/>
          <p:nvPr/>
        </p:nvSpPr>
        <p:spPr>
          <a:xfrm>
            <a:off x="1287017" y="624578"/>
            <a:ext cx="9850169" cy="4893647"/>
          </a:xfrm>
          <a:prstGeom prst="rect">
            <a:avLst/>
          </a:prstGeom>
          <a:noFill/>
        </p:spPr>
        <p:txBody>
          <a:bodyPr wrap="square">
            <a:spAutoFit/>
          </a:bodyPr>
          <a:lstStyle/>
          <a:p>
            <a:pPr algn="just"/>
            <a:r>
              <a:rPr lang="es-MX" sz="2800" dirty="0"/>
              <a:t>Noten que en el esquema de autoperpetuación no se rebasa el nivel de Especie. Las que se autoperpetúan son las especies y lo hacen sus partes que son cuatro, como lo expresa el esquema: individuo -organismo (generaciones de progenitores–descendientes)- poblaciones individuales-  la Especie propiamente dicha (conjuntos de poblaciones con el mismo patrón estructural básico).</a:t>
            </a:r>
          </a:p>
          <a:p>
            <a:pPr algn="just"/>
            <a:endParaRPr lang="es-MX" sz="2800" dirty="0"/>
          </a:p>
          <a:p>
            <a:pPr algn="just"/>
            <a:r>
              <a:rPr lang="es-MX" sz="2800" dirty="0"/>
              <a:t>Si la autoperpetuación total no rebasa el nivel de Especie ¿cómo es que se autoperpetúa un </a:t>
            </a:r>
            <a:r>
              <a:rPr lang="es-MX" sz="2800" dirty="0" err="1"/>
              <a:t>filum</a:t>
            </a:r>
            <a:r>
              <a:rPr lang="es-MX" sz="2800" dirty="0"/>
              <a:t> o una división?</a:t>
            </a:r>
          </a:p>
          <a:p>
            <a:pPr algn="just"/>
            <a:endParaRPr lang="es-MX" sz="3200" dirty="0"/>
          </a:p>
        </p:txBody>
      </p:sp>
    </p:spTree>
    <p:extLst>
      <p:ext uri="{BB962C8B-B14F-4D97-AF65-F5344CB8AC3E}">
        <p14:creationId xmlns:p14="http://schemas.microsoft.com/office/powerpoint/2010/main" val="3162000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5BE7C7A-C1F6-4990-862D-0570C7D1FBE1}"/>
              </a:ext>
            </a:extLst>
          </p:cNvPr>
          <p:cNvSpPr txBox="1"/>
          <p:nvPr/>
        </p:nvSpPr>
        <p:spPr>
          <a:xfrm>
            <a:off x="390418" y="191201"/>
            <a:ext cx="11304861" cy="4278094"/>
          </a:xfrm>
          <a:prstGeom prst="rect">
            <a:avLst/>
          </a:prstGeom>
          <a:noFill/>
        </p:spPr>
        <p:txBody>
          <a:bodyPr wrap="square">
            <a:spAutoFit/>
          </a:bodyPr>
          <a:lstStyle/>
          <a:p>
            <a:pPr algn="just"/>
            <a:endParaRPr lang="es-MX" sz="3200" dirty="0"/>
          </a:p>
          <a:p>
            <a:pPr algn="just"/>
            <a:endParaRPr lang="es-MX" sz="3200" dirty="0"/>
          </a:p>
          <a:p>
            <a:pPr algn="just"/>
            <a:endParaRPr lang="es-MX" sz="3200" dirty="0"/>
          </a:p>
          <a:p>
            <a:pPr algn="just"/>
            <a:endParaRPr lang="es-MX" sz="3200" dirty="0"/>
          </a:p>
          <a:p>
            <a:pPr algn="just"/>
            <a:r>
              <a:rPr lang="es-MX" sz="3600" dirty="0"/>
              <a:t>La autoperpetuación se da a nivel de ‘especie’, pero cuando se autoperpetúa una especie autoperpetúa a todo su linaje i.e. esa es la autoperpetuación total. ¿Por qué creen que pasa eso? En el chat por favor </a:t>
            </a:r>
          </a:p>
        </p:txBody>
      </p:sp>
    </p:spTree>
    <p:extLst>
      <p:ext uri="{BB962C8B-B14F-4D97-AF65-F5344CB8AC3E}">
        <p14:creationId xmlns:p14="http://schemas.microsoft.com/office/powerpoint/2010/main" val="3689738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2" descr="Image of &lt;i&gt;Ulva lobata&lt;/i&gt;">
            <a:extLst>
              <a:ext uri="{FF2B5EF4-FFF2-40B4-BE49-F238E27FC236}">
                <a16:creationId xmlns:a16="http://schemas.microsoft.com/office/drawing/2014/main" id="{DE5D80EE-76F8-442A-A8AC-F4F39B71EB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8022" y="174660"/>
            <a:ext cx="8116584" cy="6508679"/>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18C5ECB8-65D5-471E-A1C9-D35C015E9499}"/>
              </a:ext>
            </a:extLst>
          </p:cNvPr>
          <p:cNvSpPr txBox="1"/>
          <p:nvPr/>
        </p:nvSpPr>
        <p:spPr>
          <a:xfrm>
            <a:off x="8784691" y="903390"/>
            <a:ext cx="3306725" cy="3539430"/>
          </a:xfrm>
          <a:prstGeom prst="rect">
            <a:avLst/>
          </a:prstGeom>
          <a:noFill/>
        </p:spPr>
        <p:txBody>
          <a:bodyPr wrap="square" rtlCol="0">
            <a:spAutoFit/>
          </a:bodyPr>
          <a:lstStyle/>
          <a:p>
            <a:r>
              <a:rPr lang="es-MX" sz="3200" dirty="0"/>
              <a:t>Un individuo de la especie </a:t>
            </a:r>
          </a:p>
          <a:p>
            <a:r>
              <a:rPr lang="es-MX" sz="3200" b="1" i="1" dirty="0"/>
              <a:t>U. lobata</a:t>
            </a:r>
          </a:p>
          <a:p>
            <a:r>
              <a:rPr lang="es-MX" sz="3200" b="1" i="1" dirty="0"/>
              <a:t>Noten que </a:t>
            </a:r>
          </a:p>
          <a:p>
            <a:r>
              <a:rPr lang="es-MX" sz="3200" b="1" i="1" dirty="0"/>
              <a:t>no es la especie, es un individuo de la especie  </a:t>
            </a:r>
          </a:p>
        </p:txBody>
      </p:sp>
    </p:spTree>
    <p:extLst>
      <p:ext uri="{BB962C8B-B14F-4D97-AF65-F5344CB8AC3E}">
        <p14:creationId xmlns:p14="http://schemas.microsoft.com/office/powerpoint/2010/main" val="3898739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10BC29-070B-4839-9A32-DBB0BBBF8F98}"/>
              </a:ext>
            </a:extLst>
          </p:cNvPr>
          <p:cNvSpPr txBox="1"/>
          <p:nvPr/>
        </p:nvSpPr>
        <p:spPr>
          <a:xfrm>
            <a:off x="226031" y="0"/>
            <a:ext cx="11564916" cy="6309420"/>
          </a:xfrm>
          <a:prstGeom prst="rect">
            <a:avLst/>
          </a:prstGeom>
          <a:noFill/>
        </p:spPr>
        <p:txBody>
          <a:bodyPr wrap="square">
            <a:spAutoFit/>
          </a:bodyPr>
          <a:lstStyle/>
          <a:p>
            <a:pPr algn="just"/>
            <a:endParaRPr lang="es-MX" sz="2400" i="1" dirty="0"/>
          </a:p>
          <a:p>
            <a:pPr algn="just"/>
            <a:endParaRPr lang="es-MX" sz="2400" i="1" dirty="0"/>
          </a:p>
          <a:p>
            <a:pPr algn="just"/>
            <a:endParaRPr lang="es-MX" sz="2400" i="1" dirty="0"/>
          </a:p>
          <a:p>
            <a:pPr algn="just"/>
            <a:r>
              <a:rPr lang="es-MX" sz="2800" i="1" dirty="0"/>
              <a:t>U. lobata </a:t>
            </a:r>
            <a:r>
              <a:rPr lang="es-MX" sz="2800" dirty="0"/>
              <a:t>solita autoperpetúa a toda la división Chlorophyta, pero no autoperpetúa a todas las clases, órdenes, familias etc. de Chlorophyta, sino sólo a </a:t>
            </a:r>
            <a:r>
              <a:rPr lang="es-MX" sz="2800" i="1" dirty="0"/>
              <a:t>su</a:t>
            </a:r>
            <a:r>
              <a:rPr lang="es-MX" sz="2800" dirty="0"/>
              <a:t> propio linaje dentro de Chlorophyta; pero ya con eso autoperpetúa al linaje mayor.  Sí, el linaje mayor existe aun cuando ya no existan todos sus linajes menores i.e. aun cuando hayan desaparecido linajes menores que antes existían.  Con una sola clase-orden-familia-género-especie que exista, existe el linaje completo (</a:t>
            </a:r>
            <a:r>
              <a:rPr lang="es-MX" sz="2800" dirty="0" err="1"/>
              <a:t>filum</a:t>
            </a:r>
            <a:r>
              <a:rPr lang="es-MX" sz="2800" dirty="0"/>
              <a:t> o división)   ¿Por qué? </a:t>
            </a:r>
            <a:endParaRPr lang="es-MX" sz="2800" dirty="0">
              <a:solidFill>
                <a:srgbClr val="FF0000"/>
              </a:solidFill>
            </a:endParaRPr>
          </a:p>
          <a:p>
            <a:pPr algn="just"/>
            <a:endParaRPr lang="es-MX" sz="2800" dirty="0"/>
          </a:p>
          <a:p>
            <a:pPr algn="just"/>
            <a:r>
              <a:rPr lang="es-MX" sz="2800" dirty="0"/>
              <a:t>Porque al hablar de linajes estamos hablando de información genética no de grupos de individuos sino de genes, y éstos pueden estar en un solo individuo y ese materializar al linaje completo. </a:t>
            </a:r>
          </a:p>
          <a:p>
            <a:pPr algn="just"/>
            <a:endParaRPr lang="es-MX" sz="2400" dirty="0"/>
          </a:p>
        </p:txBody>
      </p:sp>
    </p:spTree>
    <p:extLst>
      <p:ext uri="{BB962C8B-B14F-4D97-AF65-F5344CB8AC3E}">
        <p14:creationId xmlns:p14="http://schemas.microsoft.com/office/powerpoint/2010/main" val="416251832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635</TotalTime>
  <Words>1354</Words>
  <Application>Microsoft Office PowerPoint</Application>
  <PresentationFormat>Widescreen</PresentationFormat>
  <Paragraphs>151</Paragraphs>
  <Slides>21</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Gill Sans MT</vt:lpstr>
      <vt:lpstr>Gallery</vt:lpstr>
      <vt:lpstr>INTRODUCCIÓN A LOS TEMAS DE AUTOPERPETUACIÓN DE FILA DE PROTOZOARIOS  Y DE DIVISIONES DE ALGAS del curso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francisco viesca</dc:creator>
  <cp:lastModifiedBy>francisco viesca</cp:lastModifiedBy>
  <cp:revision>67</cp:revision>
  <dcterms:created xsi:type="dcterms:W3CDTF">2020-10-01T04:45:25Z</dcterms:created>
  <dcterms:modified xsi:type="dcterms:W3CDTF">2020-10-31T20:17:48Z</dcterms:modified>
</cp:coreProperties>
</file>