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84" r:id="rId3"/>
    <p:sldId id="492" r:id="rId4"/>
    <p:sldId id="493" r:id="rId5"/>
    <p:sldId id="504" r:id="rId6"/>
    <p:sldId id="496" r:id="rId7"/>
    <p:sldId id="498" r:id="rId8"/>
    <p:sldId id="507" r:id="rId9"/>
    <p:sldId id="508" r:id="rId10"/>
    <p:sldId id="512" r:id="rId11"/>
    <p:sldId id="258" r:id="rId12"/>
    <p:sldId id="499" r:id="rId13"/>
    <p:sldId id="500" r:id="rId14"/>
    <p:sldId id="501" r:id="rId15"/>
    <p:sldId id="515" r:id="rId16"/>
    <p:sldId id="510" r:id="rId17"/>
    <p:sldId id="516" r:id="rId18"/>
    <p:sldId id="50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>
        <p:scale>
          <a:sx n="57" d="100"/>
          <a:sy n="57" d="100"/>
        </p:scale>
        <p:origin x="1016" y="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7" d="100"/>
        <a:sy n="6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42CF4-6F1F-4434-ABD2-437FB13A4177}" type="datetimeFigureOut">
              <a:rPr lang="es-MX" smtClean="0"/>
              <a:t>26/09/2020</a:t>
            </a:fld>
            <a:endParaRPr lang="es-MX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5862DF-6822-4F00-88AF-2869DE989F90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3701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5D3F-97E3-4099-BEC6-F09BF9962E46}" type="datetimeFigureOut">
              <a:rPr lang="es-MX" smtClean="0"/>
              <a:t>26/09/2020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2752-5E3D-4983-9C8B-CCF7C05386A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9519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5D3F-97E3-4099-BEC6-F09BF9962E46}" type="datetimeFigureOut">
              <a:rPr lang="es-MX" smtClean="0"/>
              <a:t>26/09/2020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2752-5E3D-4983-9C8B-CCF7C05386A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290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5D3F-97E3-4099-BEC6-F09BF9962E46}" type="datetimeFigureOut">
              <a:rPr lang="es-MX" smtClean="0"/>
              <a:t>26/09/2020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2752-5E3D-4983-9C8B-CCF7C05386A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09199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5D3F-97E3-4099-BEC6-F09BF9962E46}" type="datetimeFigureOut">
              <a:rPr lang="es-MX" smtClean="0"/>
              <a:t>26/09/2020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2752-5E3D-4983-9C8B-CCF7C05386A1}" type="slidenum">
              <a:rPr lang="es-MX" smtClean="0"/>
              <a:t>‹#›</a:t>
            </a:fld>
            <a:endParaRPr lang="es-MX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0954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5D3F-97E3-4099-BEC6-F09BF9962E46}" type="datetimeFigureOut">
              <a:rPr lang="es-MX" smtClean="0"/>
              <a:t>26/09/2020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2752-5E3D-4983-9C8B-CCF7C05386A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3219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5D3F-97E3-4099-BEC6-F09BF9962E46}" type="datetimeFigureOut">
              <a:rPr lang="es-MX" smtClean="0"/>
              <a:t>26/09/2020</a:t>
            </a:fld>
            <a:endParaRPr lang="es-MX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2752-5E3D-4983-9C8B-CCF7C05386A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08118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5D3F-97E3-4099-BEC6-F09BF9962E46}" type="datetimeFigureOut">
              <a:rPr lang="es-MX" smtClean="0"/>
              <a:t>26/09/2020</a:t>
            </a:fld>
            <a:endParaRPr lang="es-MX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2752-5E3D-4983-9C8B-CCF7C05386A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6573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5D3F-97E3-4099-BEC6-F09BF9962E46}" type="datetimeFigureOut">
              <a:rPr lang="es-MX" smtClean="0"/>
              <a:t>26/09/2020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2752-5E3D-4983-9C8B-CCF7C05386A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51257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5D3F-97E3-4099-BEC6-F09BF9962E46}" type="datetimeFigureOut">
              <a:rPr lang="es-MX" smtClean="0"/>
              <a:t>26/09/2020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2752-5E3D-4983-9C8B-CCF7C05386A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8993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5D3F-97E3-4099-BEC6-F09BF9962E46}" type="datetimeFigureOut">
              <a:rPr lang="es-MX" smtClean="0"/>
              <a:t>26/09/2020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2752-5E3D-4983-9C8B-CCF7C05386A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14040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5D3F-97E3-4099-BEC6-F09BF9962E46}" type="datetimeFigureOut">
              <a:rPr lang="es-MX" smtClean="0"/>
              <a:t>26/09/2020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2752-5E3D-4983-9C8B-CCF7C05386A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6174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5D3F-97E3-4099-BEC6-F09BF9962E46}" type="datetimeFigureOut">
              <a:rPr lang="es-MX" smtClean="0"/>
              <a:t>26/09/2020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2752-5E3D-4983-9C8B-CCF7C05386A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9010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5D3F-97E3-4099-BEC6-F09BF9962E46}" type="datetimeFigureOut">
              <a:rPr lang="es-MX" smtClean="0"/>
              <a:t>26/09/2020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2752-5E3D-4983-9C8B-CCF7C05386A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3261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5D3F-97E3-4099-BEC6-F09BF9962E46}" type="datetimeFigureOut">
              <a:rPr lang="es-MX" smtClean="0"/>
              <a:t>26/09/2020</a:t>
            </a:fld>
            <a:endParaRPr lang="es-MX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2752-5E3D-4983-9C8B-CCF7C05386A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676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5D3F-97E3-4099-BEC6-F09BF9962E46}" type="datetimeFigureOut">
              <a:rPr lang="es-MX" smtClean="0"/>
              <a:t>26/09/2020</a:t>
            </a:fld>
            <a:endParaRPr lang="es-MX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2752-5E3D-4983-9C8B-CCF7C05386A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1347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5D3F-97E3-4099-BEC6-F09BF9962E46}" type="datetimeFigureOut">
              <a:rPr lang="es-MX" smtClean="0"/>
              <a:t>26/09/2020</a:t>
            </a:fld>
            <a:endParaRPr lang="es-MX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2752-5E3D-4983-9C8B-CCF7C05386A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7105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5D3F-97E3-4099-BEC6-F09BF9962E46}" type="datetimeFigureOut">
              <a:rPr lang="es-MX" smtClean="0"/>
              <a:t>26/09/2020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2752-5E3D-4983-9C8B-CCF7C05386A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8678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8D15D3F-97E3-4099-BEC6-F09BF9962E46}" type="datetimeFigureOut">
              <a:rPr lang="es-MX" smtClean="0"/>
              <a:t>26/09/2020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2752-5E3D-4983-9C8B-CCF7C05386A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02116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33BEF-FB85-4CDB-BF5C-F467AAD687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495300"/>
            <a:ext cx="8825658" cy="3329581"/>
          </a:xfrm>
        </p:spPr>
        <p:txBody>
          <a:bodyPr>
            <a:normAutofit/>
          </a:bodyPr>
          <a:lstStyle/>
          <a:p>
            <a:pPr algn="ctr"/>
            <a:r>
              <a:rPr lang="es-MX" sz="4000" dirty="0"/>
              <a:t>Esquemas para Sesión 1 de Fundamentos conceptual-metodológicos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E700C7-A034-4274-9B99-BAD4871433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7324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9">
            <a:extLst>
              <a:ext uri="{FF2B5EF4-FFF2-40B4-BE49-F238E27FC236}">
                <a16:creationId xmlns:a16="http://schemas.microsoft.com/office/drawing/2014/main" id="{5950C86D-7D6B-48CD-8880-40569DA656D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3360" y="245110"/>
            <a:ext cx="9743439" cy="623824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512F8AB-A16E-4B85-B116-0EA2A6A2C139}"/>
              </a:ext>
            </a:extLst>
          </p:cNvPr>
          <p:cNvSpPr txBox="1"/>
          <p:nvPr/>
        </p:nvSpPr>
        <p:spPr>
          <a:xfrm>
            <a:off x="6925340" y="5743652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hangingPunct="0"/>
            <a:r>
              <a:rPr lang="es-ES_tradnl" sz="800" dirty="0">
                <a:solidFill>
                  <a:schemeClr val="bg1"/>
                </a:solidFill>
              </a:rPr>
              <a:t>González </a:t>
            </a:r>
            <a:r>
              <a:rPr lang="es-ES_tradnl" sz="800" dirty="0" err="1">
                <a:solidFill>
                  <a:schemeClr val="bg1"/>
                </a:solidFill>
              </a:rPr>
              <a:t>González</a:t>
            </a:r>
            <a:r>
              <a:rPr lang="es-ES_tradnl" sz="800" dirty="0">
                <a:solidFill>
                  <a:schemeClr val="bg1"/>
                </a:solidFill>
              </a:rPr>
              <a:t>, J. 1991. </a:t>
            </a:r>
            <a:r>
              <a:rPr lang="es-ES_tradnl" sz="800" b="1" dirty="0">
                <a:solidFill>
                  <a:schemeClr val="bg1"/>
                </a:solidFill>
              </a:rPr>
              <a:t>Los procesos transformados y los procesos alterados:</a:t>
            </a:r>
          </a:p>
          <a:p>
            <a:pPr eaLnBrk="0" hangingPunct="0"/>
            <a:r>
              <a:rPr lang="es-ES_tradnl" sz="800" b="1" dirty="0">
                <a:solidFill>
                  <a:schemeClr val="bg1"/>
                </a:solidFill>
              </a:rPr>
              <a:t>fundamentos para una teoría procesual del conocimiento biológico</a:t>
            </a:r>
            <a:r>
              <a:rPr lang="es-ES_tradnl" sz="800" dirty="0">
                <a:solidFill>
                  <a:schemeClr val="bg1"/>
                </a:solidFill>
              </a:rPr>
              <a:t>. en </a:t>
            </a:r>
            <a:r>
              <a:rPr lang="es-ES_tradnl" sz="800" dirty="0" err="1">
                <a:solidFill>
                  <a:schemeClr val="bg1"/>
                </a:solidFill>
              </a:rPr>
              <a:t>Uroboros</a:t>
            </a:r>
            <a:endParaRPr lang="es-ES_tradnl" sz="800" dirty="0">
              <a:solidFill>
                <a:schemeClr val="bg1"/>
              </a:solidFill>
            </a:endParaRPr>
          </a:p>
          <a:p>
            <a:pPr eaLnBrk="0" hangingPunct="0"/>
            <a:r>
              <a:rPr lang="es-ES_tradnl" sz="800" dirty="0">
                <a:solidFill>
                  <a:schemeClr val="bg1"/>
                </a:solidFill>
              </a:rPr>
              <a:t>vol.1. No. 2. pp. 45-90</a:t>
            </a:r>
          </a:p>
        </p:txBody>
      </p:sp>
    </p:spTree>
    <p:extLst>
      <p:ext uri="{BB962C8B-B14F-4D97-AF65-F5344CB8AC3E}">
        <p14:creationId xmlns:p14="http://schemas.microsoft.com/office/powerpoint/2010/main" val="3697407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0">
            <a:extLst>
              <a:ext uri="{FF2B5EF4-FFF2-40B4-BE49-F238E27FC236}">
                <a16:creationId xmlns:a16="http://schemas.microsoft.com/office/drawing/2014/main" id="{FCEE873A-2553-485B-9C52-E3D4BA49AC9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253" y="1200960"/>
            <a:ext cx="9810307" cy="418922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DB45F0A-2885-468F-9BEF-574FB6EDDB6E}"/>
              </a:ext>
            </a:extLst>
          </p:cNvPr>
          <p:cNvSpPr txBox="1"/>
          <p:nvPr/>
        </p:nvSpPr>
        <p:spPr>
          <a:xfrm>
            <a:off x="7677828" y="5846174"/>
            <a:ext cx="42034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es-ES_tradnl" sz="1200" dirty="0"/>
              <a:t>González </a:t>
            </a:r>
            <a:r>
              <a:rPr lang="es-ES_tradnl" sz="1200" dirty="0" err="1"/>
              <a:t>González</a:t>
            </a:r>
            <a:r>
              <a:rPr lang="es-ES_tradnl" sz="1200" dirty="0"/>
              <a:t>, J. 1991. </a:t>
            </a:r>
            <a:r>
              <a:rPr lang="es-ES_tradnl" sz="1200" b="1" dirty="0"/>
              <a:t>Los procesos transformados y los procesos alterados: fundamentos para una teoría procesual del conocimiento biológico</a:t>
            </a:r>
            <a:r>
              <a:rPr lang="es-ES_tradnl" sz="1200" dirty="0"/>
              <a:t>. en </a:t>
            </a:r>
            <a:r>
              <a:rPr lang="es-ES_tradnl" sz="1200" dirty="0" err="1"/>
              <a:t>Uroboros</a:t>
            </a:r>
            <a:r>
              <a:rPr lang="es-ES_tradnl" sz="1200" dirty="0"/>
              <a:t> vol.1. No. 2. pp. 45-90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44266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780696"/>
          </a:xfrm>
        </p:spPr>
        <p:txBody>
          <a:bodyPr>
            <a:normAutofit fontScale="90000"/>
          </a:bodyPr>
          <a:lstStyle/>
          <a:p>
            <a:pPr algn="ctr"/>
            <a:r>
              <a:rPr lang="es-MX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Núcleo básico de conceptos de la biología: familia de quiénes se autoperpetúan </a:t>
            </a:r>
            <a:r>
              <a:rPr lang="es-MX" sz="2800" dirty="0">
                <a:latin typeface="+mn-lt"/>
              </a:rPr>
              <a:t>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868359" y="1583055"/>
            <a:ext cx="9532565" cy="4464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	</a:t>
            </a:r>
          </a:p>
          <a:p>
            <a:pPr>
              <a:buNone/>
            </a:pPr>
            <a:endParaRPr lang="es-MX" dirty="0">
              <a:ln w="12700">
                <a:solidFill>
                  <a:schemeClr val="tx1"/>
                </a:solidFill>
              </a:ln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endParaRPr lang="es-MX" dirty="0">
              <a:ln w="12700">
                <a:solidFill>
                  <a:schemeClr val="tx1"/>
                </a:solidFill>
              </a:ln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es-MX" sz="3300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Individuo 	            		Organismo </a:t>
            </a:r>
          </a:p>
          <a:p>
            <a:pPr>
              <a:buNone/>
            </a:pPr>
            <a:r>
              <a:rPr lang="es-MX" sz="3300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									(generaciones sucesivas)</a:t>
            </a:r>
            <a:r>
              <a:rPr lang="es-MX" sz="3800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  </a:t>
            </a: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		</a:t>
            </a:r>
          </a:p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	             			</a:t>
            </a:r>
            <a:endParaRPr lang="es-MX" dirty="0"/>
          </a:p>
          <a:p>
            <a:pPr>
              <a:buNone/>
            </a:pPr>
            <a:r>
              <a:rPr lang="es-MX" dirty="0"/>
              <a:t>	  </a:t>
            </a:r>
            <a:r>
              <a:rPr lang="es-MX" dirty="0">
                <a:solidFill>
                  <a:schemeClr val="accent3"/>
                </a:solidFill>
              </a:rPr>
              <a:t>        </a:t>
            </a:r>
          </a:p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3"/>
                </a:solidFill>
              </a:rPr>
              <a:t>                </a:t>
            </a:r>
            <a:endParaRPr lang="es-MX" dirty="0">
              <a:solidFill>
                <a:srgbClr val="C00000"/>
              </a:solidFill>
            </a:endParaRPr>
          </a:p>
          <a:p>
            <a:pPr>
              <a:buNone/>
            </a:pPr>
            <a:endParaRPr lang="es-MX" dirty="0"/>
          </a:p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        </a:t>
            </a:r>
            <a:r>
              <a:rPr lang="es-MX" sz="3300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Especie</a:t>
            </a:r>
            <a:r>
              <a:rPr lang="es-MX" sz="3300" dirty="0">
                <a:ln>
                  <a:solidFill>
                    <a:srgbClr val="7030A0"/>
                  </a:solidFill>
                </a:ln>
                <a:solidFill>
                  <a:srgbClr val="002060"/>
                </a:solidFill>
              </a:rPr>
              <a:t>                                       </a:t>
            </a:r>
            <a:r>
              <a:rPr lang="es-MX" sz="3300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Población</a:t>
            </a:r>
            <a:r>
              <a:rPr lang="es-MX" sz="3300" dirty="0">
                <a:ln>
                  <a:solidFill>
                    <a:srgbClr val="7030A0"/>
                  </a:solidFill>
                </a:ln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4157591" y="3898143"/>
            <a:ext cx="3876818" cy="1232739"/>
          </a:xfrm>
          <a:prstGeom prst="rect">
            <a:avLst/>
          </a:prstGeom>
          <a:solidFill>
            <a:srgbClr val="B6571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>
                <a:solidFill>
                  <a:srgbClr val="FFFF00"/>
                </a:solidFill>
              </a:rPr>
              <a:t>SERES VIVOS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4295AE-1436-4CE0-9308-9F8A5053B9D9}"/>
              </a:ext>
            </a:extLst>
          </p:cNvPr>
          <p:cNvSpPr txBox="1"/>
          <p:nvPr/>
        </p:nvSpPr>
        <p:spPr>
          <a:xfrm>
            <a:off x="5304924" y="6153912"/>
            <a:ext cx="60960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hangingPunct="0"/>
            <a:r>
              <a:rPr lang="es-ES_tradnl" sz="1000" dirty="0"/>
              <a:t>Modificado de: González </a:t>
            </a:r>
            <a:r>
              <a:rPr lang="es-ES_tradnl" sz="1000" dirty="0" err="1"/>
              <a:t>González</a:t>
            </a:r>
            <a:r>
              <a:rPr lang="es-ES_tradnl" sz="1000" dirty="0"/>
              <a:t>, J. 1991. </a:t>
            </a:r>
            <a:r>
              <a:rPr lang="es-ES_tradnl" sz="1000" b="1" dirty="0"/>
              <a:t>Los procesos transformados y los procesos alterados: fundamentos para una teoría procesual del conocimiento biológico</a:t>
            </a:r>
            <a:r>
              <a:rPr lang="es-ES_tradnl" sz="1000" dirty="0"/>
              <a:t>. en </a:t>
            </a:r>
            <a:r>
              <a:rPr lang="es-ES_tradnl" sz="1000" dirty="0" err="1"/>
              <a:t>Uroboros</a:t>
            </a:r>
            <a:r>
              <a:rPr lang="es-ES_tradnl" sz="1000" dirty="0"/>
              <a:t> vol.1. No. 2. pp. 45-90</a:t>
            </a:r>
          </a:p>
        </p:txBody>
      </p:sp>
    </p:spTree>
    <p:extLst>
      <p:ext uri="{BB962C8B-B14F-4D97-AF65-F5344CB8AC3E}">
        <p14:creationId xmlns:p14="http://schemas.microsoft.com/office/powerpoint/2010/main" val="2509448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14130" y="1014767"/>
            <a:ext cx="8229600" cy="780696"/>
          </a:xfrm>
        </p:spPr>
        <p:txBody>
          <a:bodyPr>
            <a:normAutofit fontScale="90000"/>
          </a:bodyPr>
          <a:lstStyle/>
          <a:p>
            <a:pPr algn="ctr"/>
            <a:r>
              <a:rPr lang="es-MX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Núcleo básico de conceptos de la biología: familia de formas de autoperpetuación </a:t>
            </a:r>
            <a:br>
              <a:rPr lang="es-MX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</a:br>
            <a:r>
              <a:rPr lang="es-MX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</a:t>
            </a:r>
            <a:r>
              <a:rPr lang="es-MX" sz="2800" dirty="0">
                <a:latin typeface="+mn-lt"/>
              </a:rPr>
              <a:t>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35560" y="1935480"/>
            <a:ext cx="8208912" cy="446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			</a:t>
            </a:r>
          </a:p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	             			</a:t>
            </a:r>
            <a:endParaRPr lang="es-MX" dirty="0"/>
          </a:p>
          <a:p>
            <a:pPr>
              <a:buNone/>
            </a:pPr>
            <a:r>
              <a:rPr lang="es-MX" dirty="0"/>
              <a:t>	  </a:t>
            </a:r>
            <a:r>
              <a:rPr lang="es-MX" dirty="0">
                <a:solidFill>
                  <a:schemeClr val="accent3"/>
                </a:solidFill>
              </a:rPr>
              <a:t>        </a:t>
            </a: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rgbClr val="E9A57B"/>
                </a:solidFill>
              </a:rPr>
              <a:t>METABOLISMO                  REPRODUCCIÓN </a:t>
            </a:r>
            <a:endParaRPr lang="es-MX" dirty="0">
              <a:ln w="12700">
                <a:solidFill>
                  <a:schemeClr val="tx1"/>
                </a:solidFill>
              </a:ln>
              <a:solidFill>
                <a:srgbClr val="FF66CC"/>
              </a:solidFill>
            </a:endParaRPr>
          </a:p>
          <a:p>
            <a:pPr>
              <a:buNone/>
            </a:pPr>
            <a:endParaRPr lang="es-MX" dirty="0">
              <a:solidFill>
                <a:srgbClr val="C00000"/>
              </a:solidFill>
            </a:endParaRPr>
          </a:p>
          <a:p>
            <a:pPr>
              <a:buNone/>
            </a:pPr>
            <a:endParaRPr lang="es-MX" dirty="0"/>
          </a:p>
          <a:p>
            <a:pPr>
              <a:buNone/>
            </a:pPr>
            <a:endParaRPr lang="es-MX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es-MX" dirty="0"/>
              <a:t>		   </a:t>
            </a:r>
            <a:r>
              <a:rPr lang="es-MX" dirty="0">
                <a:solidFill>
                  <a:srgbClr val="FF3399"/>
                </a:solidFill>
              </a:rPr>
              <a:t>   </a:t>
            </a:r>
          </a:p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		   ADAPTACIÓN   </a:t>
            </a:r>
            <a:r>
              <a:rPr lang="es-MX" dirty="0">
                <a:solidFill>
                  <a:srgbClr val="C00000"/>
                </a:solidFill>
              </a:rPr>
              <a:t>                          	</a:t>
            </a: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VARIACIÓN </a:t>
            </a:r>
          </a:p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rgbClr val="C86122"/>
                </a:solidFill>
              </a:rPr>
              <a:t>            </a:t>
            </a:r>
            <a:endParaRPr lang="es-MX" dirty="0">
              <a:ln>
                <a:solidFill>
                  <a:srgbClr val="7030A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4001294" y="3446496"/>
            <a:ext cx="3876818" cy="1301951"/>
          </a:xfrm>
          <a:prstGeom prst="rect">
            <a:avLst/>
          </a:prstGeom>
          <a:solidFill>
            <a:srgbClr val="B6571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>
                <a:solidFill>
                  <a:srgbClr val="FFFF00"/>
                </a:solidFill>
              </a:rPr>
              <a:t>SERES VIVOS</a:t>
            </a:r>
          </a:p>
        </p:txBody>
      </p:sp>
      <p:sp>
        <p:nvSpPr>
          <p:cNvPr id="6" name="5 CuadroTexto"/>
          <p:cNvSpPr txBox="1"/>
          <p:nvPr/>
        </p:nvSpPr>
        <p:spPr>
          <a:xfrm flipH="1">
            <a:off x="5591944" y="2204864"/>
            <a:ext cx="208539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600" dirty="0">
              <a:ln w="12700">
                <a:solidFill>
                  <a:schemeClr val="tx1"/>
                </a:solidFill>
              </a:ln>
              <a:solidFill>
                <a:srgbClr val="FF66CC"/>
              </a:solidFill>
            </a:endParaRPr>
          </a:p>
          <a:p>
            <a:r>
              <a:rPr lang="es-MX" sz="2600" dirty="0">
                <a:ln w="12700">
                  <a:solidFill>
                    <a:schemeClr val="tx1"/>
                  </a:solidFill>
                </a:ln>
                <a:solidFill>
                  <a:srgbClr val="351A09"/>
                </a:solidFill>
              </a:rPr>
              <a:t> </a:t>
            </a:r>
            <a:r>
              <a:rPr lang="es-MX" sz="2600" dirty="0">
                <a:ln w="12700">
                  <a:solidFill>
                    <a:schemeClr val="tx1"/>
                  </a:solidFill>
                </a:ln>
                <a:solidFill>
                  <a:srgbClr val="C86122"/>
                </a:solidFill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4B293E-8172-4667-AEB2-DAFA746124CF}"/>
              </a:ext>
            </a:extLst>
          </p:cNvPr>
          <p:cNvSpPr txBox="1"/>
          <p:nvPr/>
        </p:nvSpPr>
        <p:spPr>
          <a:xfrm>
            <a:off x="156117" y="6137870"/>
            <a:ext cx="11708781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000" dirty="0"/>
              <a:t>Modificado de: González </a:t>
            </a:r>
            <a:r>
              <a:rPr lang="es-ES_tradnl" sz="1000" dirty="0" err="1"/>
              <a:t>González</a:t>
            </a:r>
            <a:r>
              <a:rPr lang="es-ES_tradnl" sz="1000" dirty="0"/>
              <a:t>, J. 1991. </a:t>
            </a:r>
            <a:r>
              <a:rPr lang="es-ES_tradnl" sz="1000" b="1" dirty="0"/>
              <a:t>Los procesos transformados y los procesos alterados: fundamentos para una teoría procesual del conocimiento biológico</a:t>
            </a:r>
            <a:r>
              <a:rPr lang="es-ES_tradnl" sz="1000" dirty="0"/>
              <a:t>. en </a:t>
            </a:r>
            <a:r>
              <a:rPr lang="es-ES_tradnl" sz="1000" dirty="0" err="1"/>
              <a:t>Uroboros</a:t>
            </a:r>
            <a:r>
              <a:rPr lang="es-ES_tradnl" sz="1000" dirty="0"/>
              <a:t> vol.1. No. 2. pp. 45-90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396288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780696"/>
          </a:xfrm>
        </p:spPr>
        <p:txBody>
          <a:bodyPr>
            <a:normAutofit fontScale="90000"/>
          </a:bodyPr>
          <a:lstStyle/>
          <a:p>
            <a:pPr algn="ctr"/>
            <a:r>
              <a:rPr lang="es-MX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Núcleo básico de conceptos de la biología: familia de principios unificadores </a:t>
            </a:r>
            <a:r>
              <a:rPr lang="es-MX" sz="2800" dirty="0">
                <a:latin typeface="+mn-lt"/>
              </a:rPr>
              <a:t>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31005" y="1866368"/>
            <a:ext cx="8208912" cy="446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			</a:t>
            </a:r>
          </a:p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	             			</a:t>
            </a:r>
            <a:endParaRPr lang="es-MX" dirty="0"/>
          </a:p>
          <a:p>
            <a:pPr>
              <a:buNone/>
            </a:pPr>
            <a:r>
              <a:rPr lang="es-MX" dirty="0"/>
              <a:t>	  </a:t>
            </a:r>
            <a:r>
              <a:rPr lang="es-MX" dirty="0">
                <a:solidFill>
                  <a:schemeClr val="accent3"/>
                </a:solidFill>
              </a:rPr>
              <a:t>        </a:t>
            </a:r>
          </a:p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3"/>
                </a:solidFill>
              </a:rPr>
              <a:t>                </a:t>
            </a:r>
          </a:p>
          <a:p>
            <a:pPr>
              <a:buNone/>
            </a:pPr>
            <a:endParaRPr lang="es-MX" dirty="0"/>
          </a:p>
          <a:p>
            <a:pPr>
              <a:buNone/>
            </a:pPr>
            <a:endParaRPr lang="es-MX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es-MX" dirty="0"/>
              <a:t>		   </a:t>
            </a:r>
            <a:r>
              <a:rPr lang="es-MX" dirty="0">
                <a:solidFill>
                  <a:srgbClr val="FF3399"/>
                </a:solidFill>
              </a:rPr>
              <a:t>   </a:t>
            </a:r>
          </a:p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		</a:t>
            </a:r>
            <a:r>
              <a:rPr lang="es-MX" sz="2600" dirty="0">
                <a:ln w="12700"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DIVERSIDAD  </a:t>
            </a:r>
            <a:r>
              <a:rPr lang="es-MX" sz="2600" dirty="0">
                <a:ln w="12700">
                  <a:solidFill>
                    <a:schemeClr val="tx1"/>
                  </a:solidFill>
                </a:ln>
                <a:solidFill>
                  <a:srgbClr val="C86122"/>
                </a:solidFill>
              </a:rPr>
              <a:t> </a:t>
            </a: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rgbClr val="C86122"/>
                </a:solidFill>
              </a:rPr>
              <a:t>                                        </a:t>
            </a:r>
            <a:r>
              <a:rPr lang="es-MX" sz="2600" dirty="0">
                <a:ln w="12700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CAMBIO</a:t>
            </a: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 </a:t>
            </a:r>
            <a:endParaRPr lang="es-MX" dirty="0">
              <a:ln>
                <a:solidFill>
                  <a:srgbClr val="7030A0"/>
                </a:solidFill>
              </a:ln>
              <a:solidFill>
                <a:srgbClr val="002060"/>
              </a:solidFill>
            </a:endParaRPr>
          </a:p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        </a:t>
            </a:r>
            <a:endParaRPr lang="es-MX" dirty="0">
              <a:ln>
                <a:solidFill>
                  <a:srgbClr val="7030A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805477" y="3427051"/>
            <a:ext cx="3876818" cy="1301951"/>
          </a:xfrm>
          <a:prstGeom prst="rect">
            <a:avLst/>
          </a:prstGeom>
          <a:solidFill>
            <a:srgbClr val="B6571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>
                <a:solidFill>
                  <a:srgbClr val="FFFF00"/>
                </a:solidFill>
              </a:rPr>
              <a:t>SERES VIVOS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711624" y="2492897"/>
            <a:ext cx="165618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600" dirty="0">
                <a:ln w="12700">
                  <a:solidFill>
                    <a:schemeClr val="tx1"/>
                  </a:solidFill>
                </a:ln>
                <a:solidFill>
                  <a:srgbClr val="C86122"/>
                </a:solidFill>
              </a:rPr>
              <a:t>UNIDAD</a:t>
            </a:r>
          </a:p>
        </p:txBody>
      </p:sp>
      <p:sp>
        <p:nvSpPr>
          <p:cNvPr id="6" name="5 CuadroTexto"/>
          <p:cNvSpPr txBox="1"/>
          <p:nvPr/>
        </p:nvSpPr>
        <p:spPr>
          <a:xfrm flipH="1">
            <a:off x="5591942" y="2204864"/>
            <a:ext cx="418070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600" dirty="0">
              <a:ln w="12700">
                <a:solidFill>
                  <a:schemeClr val="tx1"/>
                </a:solidFill>
              </a:ln>
              <a:solidFill>
                <a:srgbClr val="FF66CC"/>
              </a:solidFill>
            </a:endParaRPr>
          </a:p>
          <a:p>
            <a:r>
              <a:rPr lang="es-MX" sz="2600" dirty="0">
                <a:ln w="12700">
                  <a:solidFill>
                    <a:schemeClr val="tx1"/>
                  </a:solidFill>
                </a:ln>
                <a:solidFill>
                  <a:srgbClr val="FF66CC"/>
                </a:solidFill>
              </a:rPr>
              <a:t>             CONTINUIDAD </a:t>
            </a:r>
            <a:r>
              <a:rPr lang="es-MX" sz="2600" dirty="0">
                <a:ln w="12700">
                  <a:solidFill>
                    <a:schemeClr val="tx1"/>
                  </a:solidFill>
                </a:ln>
                <a:solidFill>
                  <a:srgbClr val="351A09"/>
                </a:solidFill>
              </a:rPr>
              <a:t> </a:t>
            </a:r>
            <a:r>
              <a:rPr lang="es-MX" sz="2600" dirty="0">
                <a:ln w="12700">
                  <a:solidFill>
                    <a:schemeClr val="tx1"/>
                  </a:solidFill>
                </a:ln>
                <a:solidFill>
                  <a:srgbClr val="C86122"/>
                </a:solidFill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D0206E-AF4A-4AC9-8BB4-A8E5FA04CD6C}"/>
              </a:ext>
            </a:extLst>
          </p:cNvPr>
          <p:cNvSpPr txBox="1"/>
          <p:nvPr/>
        </p:nvSpPr>
        <p:spPr>
          <a:xfrm>
            <a:off x="5024156" y="6218761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000" dirty="0"/>
              <a:t>Modificado de: González González, J. 1991. </a:t>
            </a:r>
            <a:r>
              <a:rPr lang="es-ES_tradnl" sz="1000" b="1" dirty="0"/>
              <a:t>Los procesos transformados y los procesos alterados: fundamentos para una teoría procesual del conocimiento biológico</a:t>
            </a:r>
            <a:r>
              <a:rPr lang="es-ES_tradnl" sz="1000" dirty="0"/>
              <a:t>. en </a:t>
            </a:r>
            <a:r>
              <a:rPr lang="es-ES_tradnl" sz="1000" dirty="0" err="1"/>
              <a:t>Uroboros</a:t>
            </a:r>
            <a:r>
              <a:rPr lang="es-ES_tradnl" sz="1000" dirty="0"/>
              <a:t> vol.1. No. 2. pp. 45-90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83636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es-MX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Núcleo básico de conceptos de la biología</a:t>
            </a:r>
            <a:r>
              <a:rPr lang="es-MX" sz="2800" dirty="0">
                <a:latin typeface="+mn-lt"/>
              </a:rPr>
              <a:t>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85875" y="1935480"/>
            <a:ext cx="9058597" cy="4464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rPr>
              <a:t>UNIDAD 	                 				        CONTINUIDAD </a:t>
            </a: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		</a:t>
            </a:r>
          </a:p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	             			</a:t>
            </a:r>
            <a:endParaRPr lang="es-MX" dirty="0"/>
          </a:p>
          <a:p>
            <a:pPr>
              <a:buNone/>
            </a:pPr>
            <a:r>
              <a:rPr lang="es-MX" dirty="0"/>
              <a:t>	  </a:t>
            </a:r>
            <a:r>
              <a:rPr lang="es-MX" dirty="0">
                <a:solidFill>
                  <a:schemeClr val="accent3"/>
                </a:solidFill>
              </a:rPr>
              <a:t>        </a:t>
            </a:r>
          </a:p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3"/>
                </a:solidFill>
              </a:rPr>
              <a:t>                </a:t>
            </a: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</a:rPr>
              <a:t>INDIVIDUO  </a:t>
            </a:r>
            <a:r>
              <a:rPr lang="es-MX" sz="28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	                  </a:t>
            </a: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</a:rPr>
              <a:t>ORGANISMO  </a:t>
            </a:r>
          </a:p>
          <a:p>
            <a:pPr>
              <a:buNone/>
            </a:pPr>
            <a:endParaRPr lang="es-MX" dirty="0">
              <a:solidFill>
                <a:srgbClr val="C00000"/>
              </a:solidFill>
            </a:endParaRPr>
          </a:p>
          <a:p>
            <a:pPr>
              <a:buNone/>
            </a:pPr>
            <a:endParaRPr lang="es-MX" dirty="0"/>
          </a:p>
          <a:p>
            <a:pPr>
              <a:buNone/>
            </a:pPr>
            <a:endParaRPr lang="es-MX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es-MX" dirty="0"/>
              <a:t>		   </a:t>
            </a:r>
            <a:r>
              <a:rPr lang="es-MX" dirty="0">
                <a:solidFill>
                  <a:srgbClr val="FF3399"/>
                </a:solidFill>
              </a:rPr>
              <a:t>   </a:t>
            </a:r>
          </a:p>
          <a:p>
            <a:pPr marL="0">
              <a:buNone/>
            </a:pP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rgbClr val="C86122"/>
                </a:solidFill>
                <a:latin typeface="+mn-lt"/>
                <a:ea typeface="+mn-ea"/>
                <a:cs typeface="+mn-cs"/>
              </a:rPr>
              <a:t>		</a:t>
            </a: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rPr>
              <a:t>ESPECIE                            	     POBLACIÓN  </a:t>
            </a:r>
          </a:p>
          <a:p>
            <a:pPr marL="0">
              <a:buNone/>
            </a:pP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rPr>
              <a:t>      ADAPTACIÓN                                VARIACIÓN  </a:t>
            </a:r>
          </a:p>
          <a:p>
            <a:pPr marL="0">
              <a:buNone/>
            </a:pP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rgbClr val="C86122"/>
                </a:solidFill>
                <a:latin typeface="+mn-lt"/>
                <a:ea typeface="+mn-ea"/>
                <a:cs typeface="+mn-cs"/>
              </a:rPr>
              <a:t>       </a:t>
            </a: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rPr>
              <a:t>DIVERSIDAD                                   		CAMBIO 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3791744" y="3606118"/>
            <a:ext cx="3876818" cy="1301951"/>
          </a:xfrm>
          <a:prstGeom prst="rect">
            <a:avLst/>
          </a:prstGeom>
          <a:solidFill>
            <a:srgbClr val="B6571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>
                <a:solidFill>
                  <a:srgbClr val="FFFF00"/>
                </a:solidFill>
              </a:rPr>
              <a:t>SERES VIVOS 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124075" y="2492897"/>
            <a:ext cx="32003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6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</a:rPr>
              <a:t>METABOLISMO </a:t>
            </a:r>
          </a:p>
        </p:txBody>
      </p:sp>
      <p:sp>
        <p:nvSpPr>
          <p:cNvPr id="6" name="5 CuadroTexto"/>
          <p:cNvSpPr txBox="1"/>
          <p:nvPr/>
        </p:nvSpPr>
        <p:spPr>
          <a:xfrm flipH="1">
            <a:off x="5625834" y="2114707"/>
            <a:ext cx="408545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600" dirty="0">
              <a:ln w="12700">
                <a:solidFill>
                  <a:schemeClr val="tx1"/>
                </a:solidFill>
              </a:ln>
              <a:solidFill>
                <a:srgbClr val="FF66CC"/>
              </a:solidFill>
            </a:endParaRPr>
          </a:p>
          <a:p>
            <a:r>
              <a:rPr lang="es-MX" sz="2600" dirty="0">
                <a:ln w="12700">
                  <a:solidFill>
                    <a:schemeClr val="tx1"/>
                  </a:solidFill>
                </a:ln>
                <a:solidFill>
                  <a:srgbClr val="FF66CC"/>
                </a:solidFill>
              </a:rPr>
              <a:t>          </a:t>
            </a:r>
            <a:r>
              <a:rPr lang="es-MX" sz="26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</a:rPr>
              <a:t>REPRODUCCIÓN</a:t>
            </a:r>
            <a:r>
              <a:rPr lang="es-MX" sz="2600" dirty="0">
                <a:ln w="12700">
                  <a:solidFill>
                    <a:schemeClr val="tx1"/>
                  </a:solidFill>
                </a:ln>
                <a:solidFill>
                  <a:srgbClr val="FF66CC"/>
                </a:solidFill>
              </a:rPr>
              <a:t> </a:t>
            </a:r>
            <a:endParaRPr lang="es-MX" sz="2600" dirty="0">
              <a:ln w="12700">
                <a:solidFill>
                  <a:schemeClr val="tx1"/>
                </a:solidFill>
              </a:ln>
              <a:solidFill>
                <a:srgbClr val="C8612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06EAF2-335F-4E55-920D-3F689B515510}"/>
              </a:ext>
            </a:extLst>
          </p:cNvPr>
          <p:cNvSpPr txBox="1"/>
          <p:nvPr/>
        </p:nvSpPr>
        <p:spPr>
          <a:xfrm>
            <a:off x="4983126" y="6298799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hangingPunct="0"/>
            <a:r>
              <a:rPr lang="es-ES_tradnl" sz="1000" dirty="0"/>
              <a:t>González </a:t>
            </a:r>
            <a:r>
              <a:rPr lang="es-ES_tradnl" sz="1000" dirty="0" err="1"/>
              <a:t>González</a:t>
            </a:r>
            <a:r>
              <a:rPr lang="es-ES_tradnl" sz="1000" dirty="0"/>
              <a:t>, J. 1991. </a:t>
            </a:r>
            <a:r>
              <a:rPr lang="es-ES_tradnl" sz="1000" b="1" dirty="0"/>
              <a:t>Los procesos transformados y los procesos alterados: fundamentos para una teoría procesual del conocimiento biológico</a:t>
            </a:r>
            <a:r>
              <a:rPr lang="es-ES_tradnl" sz="1000" dirty="0"/>
              <a:t>. en </a:t>
            </a:r>
            <a:r>
              <a:rPr lang="es-ES_tradnl" sz="1000" dirty="0" err="1"/>
              <a:t>Uroboros</a:t>
            </a:r>
            <a:r>
              <a:rPr lang="es-ES_tradnl" sz="1000" dirty="0"/>
              <a:t> vol.1. No. 2. pp. 45-90</a:t>
            </a:r>
          </a:p>
        </p:txBody>
      </p:sp>
    </p:spTree>
    <p:extLst>
      <p:ext uri="{BB962C8B-B14F-4D97-AF65-F5344CB8AC3E}">
        <p14:creationId xmlns:p14="http://schemas.microsoft.com/office/powerpoint/2010/main" val="14675860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91990" y="319465"/>
            <a:ext cx="8229600" cy="780696"/>
          </a:xfrm>
        </p:spPr>
        <p:txBody>
          <a:bodyPr>
            <a:normAutofit fontScale="90000"/>
          </a:bodyPr>
          <a:lstStyle/>
          <a:p>
            <a:pPr algn="ctr"/>
            <a:r>
              <a:rPr lang="es-MX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Núcleo básico de conceptos de la </a:t>
            </a:r>
            <a:r>
              <a:rPr lang="es-MX" sz="2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protistología</a:t>
            </a:r>
            <a:r>
              <a:rPr lang="es-MX" sz="2800" dirty="0">
                <a:latin typeface="+mn-lt"/>
              </a:rPr>
              <a:t>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85875" y="1935480"/>
            <a:ext cx="9058597" cy="4464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rPr>
              <a:t>UNIDAD 	                 				        CONTINUIDAD </a:t>
            </a: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		</a:t>
            </a:r>
          </a:p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	             			</a:t>
            </a:r>
            <a:endParaRPr lang="es-MX" dirty="0"/>
          </a:p>
          <a:p>
            <a:pPr>
              <a:buNone/>
            </a:pPr>
            <a:r>
              <a:rPr lang="es-MX" dirty="0"/>
              <a:t>	  </a:t>
            </a:r>
            <a:r>
              <a:rPr lang="es-MX" dirty="0">
                <a:solidFill>
                  <a:schemeClr val="accent3"/>
                </a:solidFill>
              </a:rPr>
              <a:t>        </a:t>
            </a:r>
          </a:p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3"/>
                </a:solidFill>
              </a:rPr>
              <a:t>                </a:t>
            </a: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</a:rPr>
              <a:t>INDIVIDUO  </a:t>
            </a:r>
            <a:r>
              <a:rPr lang="es-MX" sz="28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	                  </a:t>
            </a: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</a:rPr>
              <a:t>ORGANISMO  </a:t>
            </a:r>
          </a:p>
          <a:p>
            <a:pPr>
              <a:buNone/>
            </a:pPr>
            <a:endParaRPr lang="es-MX" dirty="0">
              <a:solidFill>
                <a:srgbClr val="C00000"/>
              </a:solidFill>
            </a:endParaRPr>
          </a:p>
          <a:p>
            <a:pPr>
              <a:buNone/>
            </a:pPr>
            <a:endParaRPr lang="es-MX" dirty="0"/>
          </a:p>
          <a:p>
            <a:pPr>
              <a:buNone/>
            </a:pPr>
            <a:endParaRPr lang="es-MX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es-MX" dirty="0"/>
              <a:t>		   </a:t>
            </a:r>
            <a:r>
              <a:rPr lang="es-MX" dirty="0">
                <a:solidFill>
                  <a:srgbClr val="FF3399"/>
                </a:solidFill>
              </a:rPr>
              <a:t>   </a:t>
            </a:r>
          </a:p>
          <a:p>
            <a:pPr marL="0">
              <a:buNone/>
            </a:pP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rgbClr val="C86122"/>
                </a:solidFill>
                <a:latin typeface="+mn-lt"/>
                <a:ea typeface="+mn-ea"/>
                <a:cs typeface="+mn-cs"/>
              </a:rPr>
              <a:t>		</a:t>
            </a: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rPr>
              <a:t>ESPECIE                            	     POBLACIÓN  </a:t>
            </a:r>
          </a:p>
          <a:p>
            <a:pPr marL="0">
              <a:buNone/>
            </a:pP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rPr>
              <a:t>      ADAPTACIÓN                                VARIACIÓN  </a:t>
            </a:r>
          </a:p>
          <a:p>
            <a:pPr marL="0">
              <a:buNone/>
            </a:pP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rgbClr val="C86122"/>
                </a:solidFill>
                <a:latin typeface="+mn-lt"/>
                <a:ea typeface="+mn-ea"/>
                <a:cs typeface="+mn-cs"/>
              </a:rPr>
              <a:t>       </a:t>
            </a: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rPr>
              <a:t>DIVERSIDAD                                   		CAMBIO 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3791744" y="3606118"/>
            <a:ext cx="3876818" cy="1301951"/>
          </a:xfrm>
          <a:prstGeom prst="rect">
            <a:avLst/>
          </a:prstGeom>
          <a:solidFill>
            <a:srgbClr val="B6571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>
                <a:solidFill>
                  <a:srgbClr val="FFFF00"/>
                </a:solidFill>
              </a:rPr>
              <a:t>PROTISTAS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124075" y="2492897"/>
            <a:ext cx="32003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6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</a:rPr>
              <a:t>METABOLISMO </a:t>
            </a:r>
          </a:p>
        </p:txBody>
      </p:sp>
      <p:sp>
        <p:nvSpPr>
          <p:cNvPr id="6" name="5 CuadroTexto"/>
          <p:cNvSpPr txBox="1"/>
          <p:nvPr/>
        </p:nvSpPr>
        <p:spPr>
          <a:xfrm flipH="1">
            <a:off x="5625834" y="2114707"/>
            <a:ext cx="408545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600" dirty="0">
              <a:ln w="12700">
                <a:solidFill>
                  <a:schemeClr val="tx1"/>
                </a:solidFill>
              </a:ln>
              <a:solidFill>
                <a:srgbClr val="FF66CC"/>
              </a:solidFill>
            </a:endParaRPr>
          </a:p>
          <a:p>
            <a:r>
              <a:rPr lang="es-MX" sz="2600" dirty="0">
                <a:ln w="12700">
                  <a:solidFill>
                    <a:schemeClr val="tx1"/>
                  </a:solidFill>
                </a:ln>
                <a:solidFill>
                  <a:srgbClr val="FF66CC"/>
                </a:solidFill>
              </a:rPr>
              <a:t>          </a:t>
            </a:r>
            <a:r>
              <a:rPr lang="es-MX" sz="26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</a:rPr>
              <a:t>REPRODUCCIÓN</a:t>
            </a:r>
            <a:r>
              <a:rPr lang="es-MX" sz="2600" dirty="0">
                <a:ln w="12700">
                  <a:solidFill>
                    <a:schemeClr val="tx1"/>
                  </a:solidFill>
                </a:ln>
                <a:solidFill>
                  <a:srgbClr val="FF66CC"/>
                </a:solidFill>
              </a:rPr>
              <a:t> </a:t>
            </a:r>
            <a:endParaRPr lang="es-MX" sz="2600" dirty="0">
              <a:ln w="12700">
                <a:solidFill>
                  <a:schemeClr val="tx1"/>
                </a:solidFill>
              </a:ln>
              <a:solidFill>
                <a:srgbClr val="C86122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3507EA-36E7-4CDC-B294-269A4441F2C1}"/>
              </a:ext>
            </a:extLst>
          </p:cNvPr>
          <p:cNvSpPr txBox="1"/>
          <p:nvPr/>
        </p:nvSpPr>
        <p:spPr>
          <a:xfrm>
            <a:off x="156117" y="6218233"/>
            <a:ext cx="118537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800" dirty="0"/>
              <a:t>Modificado de: González </a:t>
            </a:r>
            <a:r>
              <a:rPr lang="es-ES_tradnl" sz="1800" dirty="0" err="1"/>
              <a:t>González</a:t>
            </a:r>
            <a:r>
              <a:rPr lang="es-ES_tradnl" sz="1800" dirty="0"/>
              <a:t>, J. 1991. </a:t>
            </a:r>
            <a:r>
              <a:rPr lang="es-ES_tradnl" sz="1800" b="1" dirty="0"/>
              <a:t>Los procesos transformados y los procesos alterados: fundamentos para una teoría procesual del conocimiento biológico</a:t>
            </a:r>
            <a:r>
              <a:rPr lang="es-ES_tradnl" sz="1800" dirty="0"/>
              <a:t>. en </a:t>
            </a:r>
            <a:r>
              <a:rPr lang="es-ES_tradnl" sz="1800" dirty="0" err="1"/>
              <a:t>Uroboros</a:t>
            </a:r>
            <a:r>
              <a:rPr lang="es-ES_tradnl" sz="1800" dirty="0"/>
              <a:t> vol.1. No. 2. pp. 45-90</a:t>
            </a:r>
          </a:p>
        </p:txBody>
      </p:sp>
    </p:spTree>
    <p:extLst>
      <p:ext uri="{BB962C8B-B14F-4D97-AF65-F5344CB8AC3E}">
        <p14:creationId xmlns:p14="http://schemas.microsoft.com/office/powerpoint/2010/main" val="7818565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es-MX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Núcleo básico de conceptos de la ficología</a:t>
            </a:r>
            <a:r>
              <a:rPr lang="es-MX" sz="2800" dirty="0">
                <a:latin typeface="+mn-lt"/>
              </a:rPr>
              <a:t>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67885" y="1751183"/>
            <a:ext cx="9058597" cy="4464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rPr>
              <a:t>UNIDAD 	                 				        CONTINUIDAD </a:t>
            </a: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		</a:t>
            </a:r>
          </a:p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	       </a:t>
            </a:r>
            <a:endParaRPr lang="es-MX" dirty="0"/>
          </a:p>
          <a:p>
            <a:pPr>
              <a:buNone/>
            </a:pPr>
            <a:r>
              <a:rPr lang="es-MX" dirty="0"/>
              <a:t>	  </a:t>
            </a:r>
            <a:r>
              <a:rPr lang="es-MX" dirty="0">
                <a:solidFill>
                  <a:schemeClr val="accent3"/>
                </a:solidFill>
              </a:rPr>
              <a:t>        </a:t>
            </a:r>
          </a:p>
          <a:p>
            <a:pPr>
              <a:buNone/>
            </a:pPr>
            <a:r>
              <a:rPr lang="es-MX" dirty="0">
                <a:ln w="12700">
                  <a:solidFill>
                    <a:schemeClr val="tx1"/>
                  </a:solidFill>
                </a:ln>
                <a:solidFill>
                  <a:schemeClr val="accent3"/>
                </a:solidFill>
              </a:rPr>
              <a:t>                </a:t>
            </a: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</a:rPr>
              <a:t>INDIVIDUO  </a:t>
            </a:r>
            <a:r>
              <a:rPr lang="es-MX" sz="28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	                       </a:t>
            </a: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</a:rPr>
              <a:t>ORGANISMO  </a:t>
            </a:r>
          </a:p>
          <a:p>
            <a:pPr>
              <a:buNone/>
            </a:pPr>
            <a:endParaRPr lang="es-MX" dirty="0">
              <a:solidFill>
                <a:srgbClr val="C00000"/>
              </a:solidFill>
            </a:endParaRPr>
          </a:p>
          <a:p>
            <a:pPr>
              <a:buNone/>
            </a:pPr>
            <a:endParaRPr lang="es-MX" dirty="0"/>
          </a:p>
          <a:p>
            <a:pPr>
              <a:buNone/>
            </a:pPr>
            <a:endParaRPr lang="es-MX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es-MX" dirty="0"/>
              <a:t>		   </a:t>
            </a:r>
            <a:r>
              <a:rPr lang="es-MX" dirty="0">
                <a:solidFill>
                  <a:srgbClr val="FF3399"/>
                </a:solidFill>
              </a:rPr>
              <a:t>   </a:t>
            </a:r>
          </a:p>
          <a:p>
            <a:pPr marL="0">
              <a:buNone/>
            </a:pP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rgbClr val="C86122"/>
                </a:solidFill>
                <a:latin typeface="+mn-lt"/>
                <a:ea typeface="+mn-ea"/>
                <a:cs typeface="+mn-cs"/>
              </a:rPr>
              <a:t>		      </a:t>
            </a: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rPr>
              <a:t>ESPECIE                            	     POBLACIÓN  </a:t>
            </a:r>
          </a:p>
          <a:p>
            <a:pPr marL="0">
              <a:buNone/>
            </a:pP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rPr>
              <a:t>             ADAPTACIÓN                                VARIACIÓN  </a:t>
            </a:r>
          </a:p>
          <a:p>
            <a:pPr marL="0">
              <a:buNone/>
            </a:pP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rgbClr val="C86122"/>
                </a:solidFill>
                <a:latin typeface="+mn-lt"/>
                <a:ea typeface="+mn-ea"/>
                <a:cs typeface="+mn-cs"/>
              </a:rPr>
              <a:t>       </a:t>
            </a:r>
            <a:r>
              <a:rPr lang="es-MX" sz="28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rPr>
              <a:t>DIVERSIDAD                                   		CAMBIO 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3880954" y="3370783"/>
            <a:ext cx="3876818" cy="1301951"/>
          </a:xfrm>
          <a:prstGeom prst="rect">
            <a:avLst/>
          </a:prstGeom>
          <a:solidFill>
            <a:srgbClr val="B6571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>
                <a:solidFill>
                  <a:srgbClr val="FFFF00"/>
                </a:solidFill>
              </a:rPr>
              <a:t>ALGAS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124075" y="2492897"/>
            <a:ext cx="32003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6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</a:rPr>
              <a:t>METABOLISMO </a:t>
            </a:r>
          </a:p>
        </p:txBody>
      </p:sp>
      <p:sp>
        <p:nvSpPr>
          <p:cNvPr id="6" name="5 CuadroTexto"/>
          <p:cNvSpPr txBox="1"/>
          <p:nvPr/>
        </p:nvSpPr>
        <p:spPr>
          <a:xfrm flipH="1">
            <a:off x="5625834" y="2114707"/>
            <a:ext cx="535405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600" dirty="0">
              <a:ln w="12700">
                <a:solidFill>
                  <a:schemeClr val="tx1"/>
                </a:solidFill>
              </a:ln>
              <a:solidFill>
                <a:srgbClr val="FF66CC"/>
              </a:solidFill>
            </a:endParaRPr>
          </a:p>
          <a:p>
            <a:r>
              <a:rPr lang="es-MX" sz="2600" dirty="0">
                <a:ln w="12700">
                  <a:solidFill>
                    <a:schemeClr val="tx1"/>
                  </a:solidFill>
                </a:ln>
                <a:solidFill>
                  <a:srgbClr val="FF66CC"/>
                </a:solidFill>
              </a:rPr>
              <a:t>                  </a:t>
            </a:r>
            <a:r>
              <a:rPr lang="es-MX" sz="2600" dirty="0">
                <a:ln w="12700">
                  <a:solidFill>
                    <a:schemeClr val="tx1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</a:rPr>
              <a:t>REPRODUCCIÓN</a:t>
            </a:r>
            <a:r>
              <a:rPr lang="es-MX" sz="2600" dirty="0">
                <a:ln w="12700">
                  <a:solidFill>
                    <a:schemeClr val="tx1"/>
                  </a:solidFill>
                </a:ln>
                <a:solidFill>
                  <a:srgbClr val="FF66CC"/>
                </a:solidFill>
              </a:rPr>
              <a:t> </a:t>
            </a:r>
            <a:endParaRPr lang="es-MX" sz="2600" dirty="0">
              <a:ln w="12700">
                <a:solidFill>
                  <a:schemeClr val="tx1"/>
                </a:solidFill>
              </a:ln>
              <a:solidFill>
                <a:srgbClr val="C8612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2A9CDB-8400-4119-ACD0-357E067A3949}"/>
              </a:ext>
            </a:extLst>
          </p:cNvPr>
          <p:cNvSpPr txBox="1"/>
          <p:nvPr/>
        </p:nvSpPr>
        <p:spPr>
          <a:xfrm>
            <a:off x="275134" y="6158416"/>
            <a:ext cx="116417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Modificado de </a:t>
            </a:r>
            <a:r>
              <a:rPr lang="es-ES_tradnl" sz="1800" dirty="0"/>
              <a:t>González </a:t>
            </a:r>
            <a:r>
              <a:rPr lang="es-ES_tradnl" sz="1800" dirty="0" err="1"/>
              <a:t>González</a:t>
            </a:r>
            <a:r>
              <a:rPr lang="es-ES_tradnl" sz="1800" dirty="0"/>
              <a:t>, J. 1991. </a:t>
            </a:r>
            <a:r>
              <a:rPr lang="es-ES_tradnl" sz="1800" b="1" dirty="0"/>
              <a:t>Los procesos transformados y los procesos alterados: fundamentos para una teoría procesual del conocimiento biológico</a:t>
            </a:r>
            <a:r>
              <a:rPr lang="es-ES_tradnl" sz="1800" dirty="0"/>
              <a:t>. en </a:t>
            </a:r>
            <a:r>
              <a:rPr lang="es-ES_tradnl" sz="1800" dirty="0" err="1"/>
              <a:t>Uroboros</a:t>
            </a:r>
            <a:r>
              <a:rPr lang="es-ES_tradnl" sz="1800" dirty="0"/>
              <a:t> vol.1. No. 2. pp. 45-90</a:t>
            </a:r>
            <a:r>
              <a:rPr lang="es-MX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95825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528647D-FC35-482B-8FC6-37A3D9E3E86B}"/>
              </a:ext>
            </a:extLst>
          </p:cNvPr>
          <p:cNvSpPr txBox="1"/>
          <p:nvPr/>
        </p:nvSpPr>
        <p:spPr>
          <a:xfrm>
            <a:off x="5598748" y="3059668"/>
            <a:ext cx="8114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dirty="0"/>
              <a:t>FIN</a:t>
            </a:r>
          </a:p>
        </p:txBody>
      </p:sp>
    </p:spTree>
    <p:extLst>
      <p:ext uri="{BB962C8B-B14F-4D97-AF65-F5344CB8AC3E}">
        <p14:creationId xmlns:p14="http://schemas.microsoft.com/office/powerpoint/2010/main" val="812138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8 Grupo"/>
          <p:cNvGrpSpPr/>
          <p:nvPr/>
        </p:nvGrpSpPr>
        <p:grpSpPr>
          <a:xfrm>
            <a:off x="2639616" y="1556792"/>
            <a:ext cx="9085659" cy="4403894"/>
            <a:chOff x="611250" y="1982878"/>
            <a:chExt cx="10265983" cy="5470687"/>
          </a:xfrm>
        </p:grpSpPr>
        <p:sp>
          <p:nvSpPr>
            <p:cNvPr id="4" name="3 Triángulo isósceles"/>
            <p:cNvSpPr/>
            <p:nvPr/>
          </p:nvSpPr>
          <p:spPr>
            <a:xfrm>
              <a:off x="2483768" y="2420888"/>
              <a:ext cx="4104456" cy="2448272"/>
            </a:xfrm>
            <a:prstGeom prst="triangle">
              <a:avLst>
                <a:gd name="adj" fmla="val 50906"/>
              </a:avLst>
            </a:prstGeom>
            <a:solidFill>
              <a:schemeClr val="bg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6" name="5 CuadroTexto"/>
            <p:cNvSpPr txBox="1"/>
            <p:nvPr/>
          </p:nvSpPr>
          <p:spPr>
            <a:xfrm>
              <a:off x="611250" y="4591102"/>
              <a:ext cx="1968320" cy="10322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2400" b="1" dirty="0">
                  <a:latin typeface="Times New Roman" pitchFamily="18" charset="0"/>
                  <a:cs typeface="Times New Roman" pitchFamily="18" charset="0"/>
                </a:rPr>
                <a:t>Objeto de</a:t>
              </a:r>
            </a:p>
            <a:p>
              <a:r>
                <a:rPr lang="es-MX" sz="2400" b="1" dirty="0">
                  <a:latin typeface="Times New Roman" pitchFamily="18" charset="0"/>
                  <a:cs typeface="Times New Roman" pitchFamily="18" charset="0"/>
                </a:rPr>
                <a:t>la realidad  </a:t>
              </a:r>
            </a:p>
          </p:txBody>
        </p:sp>
        <p:sp>
          <p:nvSpPr>
            <p:cNvPr id="7" name="6 CuadroTexto"/>
            <p:cNvSpPr txBox="1"/>
            <p:nvPr/>
          </p:nvSpPr>
          <p:spPr>
            <a:xfrm>
              <a:off x="1424876" y="1982878"/>
              <a:ext cx="6346280" cy="573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  <p:sp>
          <p:nvSpPr>
            <p:cNvPr id="8" name="7 CuadroTexto"/>
            <p:cNvSpPr txBox="1"/>
            <p:nvPr/>
          </p:nvSpPr>
          <p:spPr>
            <a:xfrm>
              <a:off x="6544130" y="4586076"/>
              <a:ext cx="4333103" cy="286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400" b="1" dirty="0">
                  <a:latin typeface="Times New Roman" pitchFamily="18" charset="0"/>
                  <a:cs typeface="Times New Roman" pitchFamily="18" charset="0"/>
                </a:rPr>
                <a:t>Procedimientos </a:t>
              </a:r>
            </a:p>
            <a:p>
              <a:pPr algn="just"/>
              <a:r>
                <a:rPr lang="es-MX" sz="2400" b="1" dirty="0">
                  <a:latin typeface="Times New Roman" pitchFamily="18" charset="0"/>
                  <a:cs typeface="Times New Roman" pitchFamily="18" charset="0"/>
                </a:rPr>
                <a:t>para responder a </a:t>
              </a:r>
            </a:p>
            <a:p>
              <a:pPr algn="just"/>
              <a:r>
                <a:rPr lang="es-MX" sz="2400" b="1" dirty="0">
                  <a:latin typeface="Times New Roman" pitchFamily="18" charset="0"/>
                  <a:cs typeface="Times New Roman" pitchFamily="18" charset="0"/>
                </a:rPr>
                <a:t>las preguntas específicas de </a:t>
              </a:r>
            </a:p>
            <a:p>
              <a:pPr algn="just"/>
              <a:r>
                <a:rPr lang="es-MX" sz="2400" b="1" dirty="0">
                  <a:latin typeface="Times New Roman" pitchFamily="18" charset="0"/>
                  <a:cs typeface="Times New Roman" pitchFamily="18" charset="0"/>
                </a:rPr>
                <a:t>las intenciones sobre el</a:t>
              </a:r>
            </a:p>
            <a:p>
              <a:pPr algn="just"/>
              <a:r>
                <a:rPr lang="es-MX" sz="2400" b="1" dirty="0">
                  <a:latin typeface="Times New Roman" pitchFamily="18" charset="0"/>
                  <a:cs typeface="Times New Roman" pitchFamily="18" charset="0"/>
                </a:rPr>
                <a:t>objeto de la realidad </a:t>
              </a:r>
            </a:p>
            <a:p>
              <a:pPr algn="just"/>
              <a:r>
                <a:rPr lang="es-MX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sp>
        <p:nvSpPr>
          <p:cNvPr id="9" name="8 Triángulo isósceles"/>
          <p:cNvSpPr/>
          <p:nvPr/>
        </p:nvSpPr>
        <p:spPr>
          <a:xfrm rot="10800000">
            <a:off x="4316944" y="3908621"/>
            <a:ext cx="3600400" cy="1872206"/>
          </a:xfrm>
          <a:prstGeom prst="triangle">
            <a:avLst>
              <a:gd name="adj" fmla="val 501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CuadroTexto"/>
          <p:cNvSpPr txBox="1"/>
          <p:nvPr/>
        </p:nvSpPr>
        <p:spPr>
          <a:xfrm>
            <a:off x="4151784" y="5877273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Times New Roman" pitchFamily="18" charset="0"/>
                <a:cs typeface="Times New Roman" pitchFamily="18" charset="0"/>
              </a:rPr>
              <a:t>Resultados     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4296844" y="1556793"/>
            <a:ext cx="43914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   </a:t>
            </a:r>
            <a:r>
              <a:rPr lang="es-MX" sz="2400" b="1" dirty="0"/>
              <a:t>Intenciones de conocer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01A089-158C-402A-BBDF-64E2D2350460}"/>
              </a:ext>
            </a:extLst>
          </p:cNvPr>
          <p:cNvSpPr txBox="1"/>
          <p:nvPr/>
        </p:nvSpPr>
        <p:spPr>
          <a:xfrm flipH="1">
            <a:off x="1917217" y="487966"/>
            <a:ext cx="7059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/>
              <a:t>Esquema doble triada de generación de conocimiento</a:t>
            </a:r>
            <a:r>
              <a:rPr lang="es-MX" sz="2400" dirty="0"/>
              <a:t>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A24941-0E91-498C-A360-5756C42A294C}"/>
              </a:ext>
            </a:extLst>
          </p:cNvPr>
          <p:cNvSpPr txBox="1"/>
          <p:nvPr/>
        </p:nvSpPr>
        <p:spPr>
          <a:xfrm>
            <a:off x="8184232" y="6524625"/>
            <a:ext cx="3807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Michele Gold-Morgan 2020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ED5EB22-2CCD-4068-A71E-F8FB4622550E}"/>
              </a:ext>
            </a:extLst>
          </p:cNvPr>
          <p:cNvSpPr/>
          <p:nvPr/>
        </p:nvSpPr>
        <p:spPr>
          <a:xfrm>
            <a:off x="800100" y="395262"/>
            <a:ext cx="10372725" cy="72485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endParaRPr lang="es-MX" sz="2800" dirty="0"/>
          </a:p>
          <a:p>
            <a:pPr algn="just"/>
            <a:endParaRPr lang="es-MX" sz="2800" dirty="0">
              <a:solidFill>
                <a:schemeClr val="accent2"/>
              </a:solidFill>
            </a:endParaRPr>
          </a:p>
          <a:p>
            <a:pPr algn="just"/>
            <a:r>
              <a:rPr lang="es-MX" sz="2800" dirty="0">
                <a:solidFill>
                  <a:schemeClr val="accent2"/>
                </a:solidFill>
              </a:rPr>
              <a:t>La biología es la disciplina científica cuyo objeto de estudio son los seres vivos; cuya intencionalidad (conjunto de preguntas) es conocer de la manera más objetiva posible el pasado, presente y futuro  (como lo potencial) de dichos seres vivos en todas sus dimensiones espacio/temporales/ ambientales,  usando los métodos apropiados para cada intención; y cuyo cuerpo de conocimiento es el acumulado de respuestas a dichas preguntas.</a:t>
            </a:r>
          </a:p>
          <a:p>
            <a:pPr algn="just"/>
            <a:r>
              <a:rPr lang="es-MX" sz="2800" dirty="0"/>
              <a:t>Michele Gold-Morgan 2020</a:t>
            </a:r>
          </a:p>
          <a:p>
            <a:pPr algn="just"/>
            <a:endParaRPr lang="es-MX" sz="2800" dirty="0">
              <a:solidFill>
                <a:schemeClr val="bg1"/>
              </a:solidFill>
            </a:endParaRPr>
          </a:p>
          <a:p>
            <a:pPr algn="just"/>
            <a:r>
              <a:rPr lang="es-MX" sz="2800" dirty="0">
                <a:solidFill>
                  <a:schemeClr val="bg1"/>
                </a:solidFill>
              </a:rPr>
              <a:t> 																	</a:t>
            </a:r>
            <a:r>
              <a:rPr lang="es-MX" sz="1200" dirty="0">
                <a:solidFill>
                  <a:schemeClr val="bg1"/>
                </a:solidFill>
              </a:rPr>
              <a:t>Michele Gold-Morgan 2020</a:t>
            </a:r>
            <a:endParaRPr lang="es-MX" sz="1200" dirty="0"/>
          </a:p>
          <a:p>
            <a:pPr algn="just"/>
            <a:endParaRPr lang="es-MX" sz="2800" dirty="0">
              <a:solidFill>
                <a:schemeClr val="bg1"/>
              </a:solidFill>
            </a:endParaRPr>
          </a:p>
          <a:p>
            <a:pPr algn="just">
              <a:lnSpc>
                <a:spcPct val="220000"/>
              </a:lnSpc>
            </a:pPr>
            <a:endParaRPr lang="es-MX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608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54C4CA9-92CC-4F2D-8ECD-DEDD11495846}"/>
              </a:ext>
            </a:extLst>
          </p:cNvPr>
          <p:cNvSpPr txBox="1"/>
          <p:nvPr/>
        </p:nvSpPr>
        <p:spPr>
          <a:xfrm>
            <a:off x="962025" y="674400"/>
            <a:ext cx="10267950" cy="618630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MX" sz="2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particular la intencionalidad de la biología, dicha en otras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palabras, es conocer todo lo que les ha ocurrido, ocurre y ocurrirá a los seres vivos a cualquier escala desde lo nano hasta lo mega.</a:t>
            </a:r>
          </a:p>
          <a:p>
            <a:endParaRPr lang="es-MX" sz="28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 que le pasa a un ser vivo, en cualquier tiempo,  es causado por sus procesos internos y por las interacciones con lo exterior a él i.e. otros seres vivos y seres no vivos.</a:t>
            </a:r>
          </a:p>
          <a:p>
            <a:pPr algn="just"/>
            <a:endParaRPr lang="es-MX" sz="28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dirty="0">
              <a:solidFill>
                <a:schemeClr val="accent2"/>
              </a:solidFill>
            </a:endParaRPr>
          </a:p>
          <a:p>
            <a:endParaRPr lang="es-MX" dirty="0">
              <a:solidFill>
                <a:schemeClr val="accent2"/>
              </a:solidFill>
            </a:endParaRPr>
          </a:p>
          <a:p>
            <a:r>
              <a:rPr lang="es-MX" sz="1800" dirty="0">
                <a:solidFill>
                  <a:schemeClr val="bg1"/>
                </a:solidFill>
              </a:rPr>
              <a:t>																																																											Michele Gold-Morgan 2020</a:t>
            </a:r>
            <a:endParaRPr lang="es-MX" sz="1800" dirty="0"/>
          </a:p>
          <a:p>
            <a:endParaRPr lang="es-MX" dirty="0">
              <a:solidFill>
                <a:schemeClr val="accent2"/>
              </a:solidFill>
            </a:endParaRPr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42325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riángulo isósceles"/>
          <p:cNvSpPr/>
          <p:nvPr/>
        </p:nvSpPr>
        <p:spPr>
          <a:xfrm>
            <a:off x="4296843" y="1944348"/>
            <a:ext cx="3632550" cy="1970854"/>
          </a:xfrm>
          <a:prstGeom prst="triangle">
            <a:avLst>
              <a:gd name="adj" fmla="val 50906"/>
            </a:avLst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s-MX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es-MX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BIOLOGÍA 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2371725" y="3284985"/>
            <a:ext cx="19960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MX" sz="2000" b="1" dirty="0">
                <a:cs typeface="Times New Roman" pitchFamily="18" charset="0"/>
              </a:rPr>
              <a:t>Seres vivos 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359697" y="1556793"/>
            <a:ext cx="56166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7890368" y="3652360"/>
            <a:ext cx="18469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>
                <a:ea typeface="PMingLiU-ExtB" pitchFamily="18" charset="-120"/>
                <a:cs typeface="Times New Roman" pitchFamily="18" charset="0"/>
              </a:rPr>
              <a:t>Procedimientos</a:t>
            </a:r>
          </a:p>
          <a:p>
            <a:r>
              <a:rPr lang="es-MX" sz="2000" b="1" i="1" dirty="0">
                <a:ea typeface="PMingLiU-ExtB" pitchFamily="18" charset="-120"/>
                <a:cs typeface="Times New Roman" pitchFamily="18" charset="0"/>
              </a:rPr>
              <a:t>ad hoc</a:t>
            </a:r>
            <a:r>
              <a:rPr lang="es-MX" sz="2000" b="1" dirty="0">
                <a:cs typeface="Times New Roman" pitchFamily="18" charset="0"/>
              </a:rPr>
              <a:t> </a:t>
            </a:r>
          </a:p>
        </p:txBody>
      </p:sp>
      <p:sp>
        <p:nvSpPr>
          <p:cNvPr id="9" name="8 Triángulo isósceles"/>
          <p:cNvSpPr/>
          <p:nvPr/>
        </p:nvSpPr>
        <p:spPr>
          <a:xfrm rot="10800000">
            <a:off x="4295800" y="3916371"/>
            <a:ext cx="3636324" cy="1837582"/>
          </a:xfrm>
          <a:prstGeom prst="triangle">
            <a:avLst>
              <a:gd name="adj" fmla="val 501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CuadroTexto"/>
          <p:cNvSpPr txBox="1"/>
          <p:nvPr/>
        </p:nvSpPr>
        <p:spPr>
          <a:xfrm>
            <a:off x="3076575" y="5733256"/>
            <a:ext cx="74961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b="1" dirty="0">
                <a:ea typeface="Segoe UI Historic" pitchFamily="34" charset="0"/>
                <a:cs typeface="Segoe UI Historic" pitchFamily="34" charset="0"/>
              </a:rPr>
              <a:t>Todo el conocimiento generado sobre los seres vivos por los sujetos cognoscentes  individual y colectivamente.</a:t>
            </a:r>
            <a:r>
              <a:rPr lang="es-MX" sz="2000" b="1" dirty="0">
                <a:cs typeface="Times New Roman" pitchFamily="18" charset="0"/>
              </a:rPr>
              <a:t>    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1949413" y="965733"/>
            <a:ext cx="84371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/>
              <a:t> </a:t>
            </a:r>
            <a:r>
              <a:rPr lang="es-MX" sz="2000" b="1" dirty="0"/>
              <a:t>Conocer a los seres vivos y todo lo que les ha ocurrido y ocurre, y predecir  qué  les podrá ocurrir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F82A43-8E9A-43D2-8022-95146ED0F0D0}"/>
              </a:ext>
            </a:extLst>
          </p:cNvPr>
          <p:cNvSpPr txBox="1"/>
          <p:nvPr/>
        </p:nvSpPr>
        <p:spPr>
          <a:xfrm>
            <a:off x="676275" y="92532"/>
            <a:ext cx="96393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400" b="1" dirty="0"/>
              <a:t>Esquema doble triada de generación de conocimiento para la biología  </a:t>
            </a:r>
            <a:r>
              <a:rPr lang="es-MX" sz="2400" dirty="0"/>
              <a:t>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21889E2-87D1-47E7-916E-177309663C5E}"/>
              </a:ext>
            </a:extLst>
          </p:cNvPr>
          <p:cNvSpPr txBox="1"/>
          <p:nvPr/>
        </p:nvSpPr>
        <p:spPr>
          <a:xfrm>
            <a:off x="8391525" y="644114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Michele Gold-Morgan 2020</a:t>
            </a:r>
          </a:p>
        </p:txBody>
      </p:sp>
    </p:spTree>
    <p:extLst>
      <p:ext uri="{BB962C8B-B14F-4D97-AF65-F5344CB8AC3E}">
        <p14:creationId xmlns:p14="http://schemas.microsoft.com/office/powerpoint/2010/main" val="4022303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riángulo isósceles"/>
          <p:cNvSpPr/>
          <p:nvPr/>
        </p:nvSpPr>
        <p:spPr>
          <a:xfrm>
            <a:off x="4296843" y="1944348"/>
            <a:ext cx="3632550" cy="1970854"/>
          </a:xfrm>
          <a:prstGeom prst="triangle">
            <a:avLst>
              <a:gd name="adj" fmla="val 50906"/>
            </a:avLst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PROTISTOLOGÍA</a:t>
            </a:r>
            <a:r>
              <a:rPr lang="es-MX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2371725" y="3284985"/>
            <a:ext cx="19960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MX" sz="2000" b="1" dirty="0">
                <a:cs typeface="Times New Roman" pitchFamily="18" charset="0"/>
              </a:rPr>
              <a:t>Protistas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359697" y="1556793"/>
            <a:ext cx="56166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7890368" y="3652360"/>
            <a:ext cx="18469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>
                <a:ea typeface="PMingLiU-ExtB" pitchFamily="18" charset="-120"/>
                <a:cs typeface="Times New Roman" pitchFamily="18" charset="0"/>
              </a:rPr>
              <a:t>Procedimientos</a:t>
            </a:r>
          </a:p>
          <a:p>
            <a:r>
              <a:rPr lang="es-MX" sz="2000" b="1" i="1" dirty="0">
                <a:ea typeface="PMingLiU-ExtB" pitchFamily="18" charset="-120"/>
                <a:cs typeface="Times New Roman" pitchFamily="18" charset="0"/>
              </a:rPr>
              <a:t>ad hoc</a:t>
            </a:r>
            <a:r>
              <a:rPr lang="es-MX" sz="2000" b="1" dirty="0">
                <a:cs typeface="Times New Roman" pitchFamily="18" charset="0"/>
              </a:rPr>
              <a:t> </a:t>
            </a:r>
          </a:p>
        </p:txBody>
      </p:sp>
      <p:sp>
        <p:nvSpPr>
          <p:cNvPr id="9" name="8 Triángulo isósceles"/>
          <p:cNvSpPr/>
          <p:nvPr/>
        </p:nvSpPr>
        <p:spPr>
          <a:xfrm rot="10800000">
            <a:off x="4295800" y="3916371"/>
            <a:ext cx="3636324" cy="1837582"/>
          </a:xfrm>
          <a:prstGeom prst="triangle">
            <a:avLst>
              <a:gd name="adj" fmla="val 501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CuadroTexto"/>
          <p:cNvSpPr txBox="1"/>
          <p:nvPr/>
        </p:nvSpPr>
        <p:spPr>
          <a:xfrm>
            <a:off x="3076575" y="5733256"/>
            <a:ext cx="74961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b="1" dirty="0">
                <a:ea typeface="Segoe UI Historic" pitchFamily="34" charset="0"/>
                <a:cs typeface="Segoe UI Historic" pitchFamily="34" charset="0"/>
              </a:rPr>
              <a:t>Todo el conocimiento generado sobre los protistas por los sujetos cognoscentes  individual y colectivamente.</a:t>
            </a:r>
            <a:r>
              <a:rPr lang="es-MX" sz="2000" b="1" dirty="0">
                <a:cs typeface="Times New Roman" pitchFamily="18" charset="0"/>
              </a:rPr>
              <a:t>    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1792660" y="1019870"/>
            <a:ext cx="84371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/>
              <a:t> </a:t>
            </a:r>
            <a:r>
              <a:rPr lang="es-MX" sz="2000" b="1" dirty="0"/>
              <a:t>Conocer a los protistas y todo lo que les ha ocurrido y ocurre, y predecir  qué  les podrá ocurrir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F82A43-8E9A-43D2-8022-95146ED0F0D0}"/>
              </a:ext>
            </a:extLst>
          </p:cNvPr>
          <p:cNvSpPr txBox="1"/>
          <p:nvPr/>
        </p:nvSpPr>
        <p:spPr>
          <a:xfrm>
            <a:off x="666751" y="118900"/>
            <a:ext cx="90705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400" b="1" dirty="0"/>
              <a:t>Esquema doble triada de generación de conocimiento para la </a:t>
            </a:r>
            <a:r>
              <a:rPr lang="es-MX" sz="2400" b="1" dirty="0" err="1"/>
              <a:t>protistología</a:t>
            </a:r>
            <a:r>
              <a:rPr lang="es-MX" sz="2400" b="1" dirty="0"/>
              <a:t> </a:t>
            </a:r>
            <a:r>
              <a:rPr lang="es-MX" sz="2400" dirty="0"/>
              <a:t>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CA19663-AB0E-4FFA-8BDF-A90027632548}"/>
              </a:ext>
            </a:extLst>
          </p:cNvPr>
          <p:cNvSpPr txBox="1"/>
          <p:nvPr/>
        </p:nvSpPr>
        <p:spPr>
          <a:xfrm>
            <a:off x="8286750" y="6450875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Michele Gold-Morgan 2020</a:t>
            </a:r>
          </a:p>
        </p:txBody>
      </p:sp>
    </p:spTree>
    <p:extLst>
      <p:ext uri="{BB962C8B-B14F-4D97-AF65-F5344CB8AC3E}">
        <p14:creationId xmlns:p14="http://schemas.microsoft.com/office/powerpoint/2010/main" val="8010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riángulo isósceles"/>
          <p:cNvSpPr/>
          <p:nvPr/>
        </p:nvSpPr>
        <p:spPr>
          <a:xfrm>
            <a:off x="4296843" y="1944348"/>
            <a:ext cx="3632550" cy="1970854"/>
          </a:xfrm>
          <a:prstGeom prst="triangle">
            <a:avLst>
              <a:gd name="adj" fmla="val 50906"/>
            </a:avLst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s-MX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es-MX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Ficología   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2371725" y="3284985"/>
            <a:ext cx="19960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MX" sz="1600" b="1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s-MX" sz="2000" b="1" dirty="0">
                <a:cs typeface="Times New Roman" pitchFamily="18" charset="0"/>
              </a:rPr>
              <a:t>Algas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359697" y="1556793"/>
            <a:ext cx="56166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7890368" y="3652360"/>
            <a:ext cx="18469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>
                <a:ea typeface="PMingLiU-ExtB" pitchFamily="18" charset="-120"/>
                <a:cs typeface="Times New Roman" pitchFamily="18" charset="0"/>
              </a:rPr>
              <a:t>Procedimientos</a:t>
            </a:r>
          </a:p>
          <a:p>
            <a:r>
              <a:rPr lang="es-MX" sz="2000" b="1" i="1" dirty="0">
                <a:ea typeface="PMingLiU-ExtB" pitchFamily="18" charset="-120"/>
                <a:cs typeface="Times New Roman" pitchFamily="18" charset="0"/>
              </a:rPr>
              <a:t>ad hoc</a:t>
            </a:r>
            <a:r>
              <a:rPr lang="es-MX" sz="2000" b="1" dirty="0">
                <a:cs typeface="Times New Roman" pitchFamily="18" charset="0"/>
              </a:rPr>
              <a:t> </a:t>
            </a:r>
          </a:p>
        </p:txBody>
      </p:sp>
      <p:sp>
        <p:nvSpPr>
          <p:cNvPr id="9" name="8 Triángulo isósceles"/>
          <p:cNvSpPr/>
          <p:nvPr/>
        </p:nvSpPr>
        <p:spPr>
          <a:xfrm rot="10800000">
            <a:off x="4295800" y="3916371"/>
            <a:ext cx="3636324" cy="1837582"/>
          </a:xfrm>
          <a:prstGeom prst="triangle">
            <a:avLst>
              <a:gd name="adj" fmla="val 501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CuadroTexto"/>
          <p:cNvSpPr txBox="1"/>
          <p:nvPr/>
        </p:nvSpPr>
        <p:spPr>
          <a:xfrm>
            <a:off x="3076575" y="5733256"/>
            <a:ext cx="74961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b="1" dirty="0">
                <a:ea typeface="Segoe UI Historic" pitchFamily="34" charset="0"/>
                <a:cs typeface="Segoe UI Historic" pitchFamily="34" charset="0"/>
              </a:rPr>
              <a:t>Todo el conocimiento generado sobre las algas por los sujetos cognoscentes  individual y colectivamente.</a:t>
            </a:r>
            <a:r>
              <a:rPr lang="es-MX" sz="2000" b="1" dirty="0">
                <a:cs typeface="Times New Roman" pitchFamily="18" charset="0"/>
              </a:rPr>
              <a:t>    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1949413" y="1104046"/>
            <a:ext cx="84371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/>
              <a:t> </a:t>
            </a:r>
            <a:r>
              <a:rPr lang="es-MX" sz="2000" b="1" dirty="0"/>
              <a:t>Conocer a las algas y todo lo que les ha ocurrido y ocurre, y predecir  qué  les podrá ocurrir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F82A43-8E9A-43D2-8022-95146ED0F0D0}"/>
              </a:ext>
            </a:extLst>
          </p:cNvPr>
          <p:cNvSpPr txBox="1"/>
          <p:nvPr/>
        </p:nvSpPr>
        <p:spPr>
          <a:xfrm>
            <a:off x="1487859" y="160843"/>
            <a:ext cx="853244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400" b="1" dirty="0"/>
              <a:t>Esquema doble triada de generación de conocimiento para la ficología </a:t>
            </a:r>
            <a:endParaRPr lang="es-MX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689D0C-5EB1-4FFE-A93B-8B59B8687F2F}"/>
              </a:ext>
            </a:extLst>
          </p:cNvPr>
          <p:cNvSpPr txBox="1"/>
          <p:nvPr/>
        </p:nvSpPr>
        <p:spPr>
          <a:xfrm>
            <a:off x="7458075" y="644114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Michele Gold-Morgan 2020</a:t>
            </a:r>
          </a:p>
        </p:txBody>
      </p:sp>
    </p:spTree>
    <p:extLst>
      <p:ext uri="{BB962C8B-B14F-4D97-AF65-F5344CB8AC3E}">
        <p14:creationId xmlns:p14="http://schemas.microsoft.com/office/powerpoint/2010/main" val="3854484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reeform 2"/>
          <p:cNvSpPr>
            <a:spLocks/>
          </p:cNvSpPr>
          <p:nvPr/>
        </p:nvSpPr>
        <p:spPr bwMode="auto">
          <a:xfrm>
            <a:off x="3282950" y="503239"/>
            <a:ext cx="5627688" cy="5627687"/>
          </a:xfrm>
          <a:custGeom>
            <a:avLst/>
            <a:gdLst>
              <a:gd name="T0" fmla="*/ 1562157 w 2583"/>
              <a:gd name="T1" fmla="*/ 0 h 2582"/>
              <a:gd name="T2" fmla="*/ 4061173 w 2583"/>
              <a:gd name="T3" fmla="*/ 0 h 2582"/>
              <a:gd name="T4" fmla="*/ 5625509 w 2583"/>
              <a:gd name="T5" fmla="*/ 1562762 h 2582"/>
              <a:gd name="T6" fmla="*/ 5625509 w 2583"/>
              <a:gd name="T7" fmla="*/ 4060566 h 2582"/>
              <a:gd name="T8" fmla="*/ 4061173 w 2583"/>
              <a:gd name="T9" fmla="*/ 5625507 h 2582"/>
              <a:gd name="T10" fmla="*/ 1562157 w 2583"/>
              <a:gd name="T11" fmla="*/ 5625507 h 2582"/>
              <a:gd name="T12" fmla="*/ 0 w 2583"/>
              <a:gd name="T13" fmla="*/ 4060566 h 2582"/>
              <a:gd name="T14" fmla="*/ 0 w 2583"/>
              <a:gd name="T15" fmla="*/ 1562762 h 2582"/>
              <a:gd name="T16" fmla="*/ 1562157 w 2583"/>
              <a:gd name="T17" fmla="*/ 0 h 258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583" h="2582">
                <a:moveTo>
                  <a:pt x="717" y="0"/>
                </a:moveTo>
                <a:lnTo>
                  <a:pt x="1864" y="0"/>
                </a:lnTo>
                <a:lnTo>
                  <a:pt x="2582" y="717"/>
                </a:lnTo>
                <a:lnTo>
                  <a:pt x="2582" y="1863"/>
                </a:lnTo>
                <a:lnTo>
                  <a:pt x="1864" y="2581"/>
                </a:lnTo>
                <a:lnTo>
                  <a:pt x="717" y="2581"/>
                </a:lnTo>
                <a:lnTo>
                  <a:pt x="0" y="1863"/>
                </a:lnTo>
                <a:lnTo>
                  <a:pt x="0" y="717"/>
                </a:lnTo>
                <a:lnTo>
                  <a:pt x="717" y="0"/>
                </a:lnTo>
              </a:path>
            </a:pathLst>
          </a:custGeom>
          <a:solidFill>
            <a:srgbClr val="00FFFF">
              <a:alpha val="50195"/>
            </a:srgb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40963" name="Freeform 3"/>
          <p:cNvSpPr>
            <a:spLocks/>
          </p:cNvSpPr>
          <p:nvPr/>
        </p:nvSpPr>
        <p:spPr bwMode="auto">
          <a:xfrm>
            <a:off x="4422775" y="1641476"/>
            <a:ext cx="3346450" cy="3351213"/>
          </a:xfrm>
          <a:custGeom>
            <a:avLst/>
            <a:gdLst>
              <a:gd name="T0" fmla="*/ 928117 w 1536"/>
              <a:gd name="T1" fmla="*/ 0 h 1538"/>
              <a:gd name="T2" fmla="*/ 2413976 w 1536"/>
              <a:gd name="T3" fmla="*/ 0 h 1538"/>
              <a:gd name="T4" fmla="*/ 3344271 w 1536"/>
              <a:gd name="T5" fmla="*/ 928229 h 1538"/>
              <a:gd name="T6" fmla="*/ 3344271 w 1536"/>
              <a:gd name="T7" fmla="*/ 2418626 h 1538"/>
              <a:gd name="T8" fmla="*/ 2413976 w 1536"/>
              <a:gd name="T9" fmla="*/ 3349034 h 1538"/>
              <a:gd name="T10" fmla="*/ 928117 w 1536"/>
              <a:gd name="T11" fmla="*/ 3349034 h 1538"/>
              <a:gd name="T12" fmla="*/ 0 w 1536"/>
              <a:gd name="T13" fmla="*/ 2418626 h 1538"/>
              <a:gd name="T14" fmla="*/ 0 w 1536"/>
              <a:gd name="T15" fmla="*/ 928229 h 1538"/>
              <a:gd name="T16" fmla="*/ 928117 w 1536"/>
              <a:gd name="T17" fmla="*/ 0 h 153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536" h="1538">
                <a:moveTo>
                  <a:pt x="426" y="0"/>
                </a:moveTo>
                <a:lnTo>
                  <a:pt x="1108" y="0"/>
                </a:lnTo>
                <a:lnTo>
                  <a:pt x="1535" y="426"/>
                </a:lnTo>
                <a:lnTo>
                  <a:pt x="1535" y="1110"/>
                </a:lnTo>
                <a:lnTo>
                  <a:pt x="1108" y="1537"/>
                </a:lnTo>
                <a:lnTo>
                  <a:pt x="426" y="1537"/>
                </a:lnTo>
                <a:lnTo>
                  <a:pt x="0" y="1110"/>
                </a:lnTo>
                <a:lnTo>
                  <a:pt x="0" y="426"/>
                </a:lnTo>
                <a:lnTo>
                  <a:pt x="426" y="0"/>
                </a:lnTo>
              </a:path>
            </a:pathLst>
          </a:custGeom>
          <a:gradFill rotWithShape="0">
            <a:gsLst>
              <a:gs pos="0">
                <a:srgbClr val="FF99FF"/>
              </a:gs>
              <a:gs pos="100000">
                <a:schemeClr val="accent1">
                  <a:alpha val="50000"/>
                </a:schemeClr>
              </a:gs>
            </a:gsLst>
            <a:path path="rect">
              <a:fillToRect l="50000" t="50000" r="50000" b="50000"/>
            </a:path>
          </a:gra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40964" name="Line 4"/>
          <p:cNvSpPr>
            <a:spLocks noChangeShapeType="1"/>
          </p:cNvSpPr>
          <p:nvPr/>
        </p:nvSpPr>
        <p:spPr bwMode="auto">
          <a:xfrm flipH="1">
            <a:off x="2971800" y="1919289"/>
            <a:ext cx="6248400" cy="2797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40965" name="Line 5"/>
          <p:cNvSpPr>
            <a:spLocks noChangeShapeType="1"/>
          </p:cNvSpPr>
          <p:nvPr/>
        </p:nvSpPr>
        <p:spPr bwMode="auto">
          <a:xfrm flipV="1">
            <a:off x="4764088" y="304800"/>
            <a:ext cx="2665412" cy="6026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40966" name="Line 6"/>
          <p:cNvSpPr>
            <a:spLocks noChangeShapeType="1"/>
          </p:cNvSpPr>
          <p:nvPr/>
        </p:nvSpPr>
        <p:spPr bwMode="auto">
          <a:xfrm flipH="1" flipV="1">
            <a:off x="3082926" y="1978025"/>
            <a:ext cx="6024563" cy="2673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40967" name="Line 7"/>
          <p:cNvSpPr>
            <a:spLocks noChangeShapeType="1"/>
          </p:cNvSpPr>
          <p:nvPr/>
        </p:nvSpPr>
        <p:spPr bwMode="auto">
          <a:xfrm>
            <a:off x="4762500" y="304800"/>
            <a:ext cx="2668588" cy="6026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40968" name="Freeform 8"/>
          <p:cNvSpPr>
            <a:spLocks/>
          </p:cNvSpPr>
          <p:nvPr/>
        </p:nvSpPr>
        <p:spPr bwMode="auto">
          <a:xfrm>
            <a:off x="5538788" y="2759075"/>
            <a:ext cx="1117600" cy="1117600"/>
          </a:xfrm>
          <a:custGeom>
            <a:avLst/>
            <a:gdLst>
              <a:gd name="T0" fmla="*/ 307177 w 513"/>
              <a:gd name="T1" fmla="*/ 0 h 513"/>
              <a:gd name="T2" fmla="*/ 806066 w 513"/>
              <a:gd name="T3" fmla="*/ 0 h 513"/>
              <a:gd name="T4" fmla="*/ 1115421 w 513"/>
              <a:gd name="T5" fmla="*/ 307177 h 513"/>
              <a:gd name="T6" fmla="*/ 1115421 w 513"/>
              <a:gd name="T7" fmla="*/ 806066 h 513"/>
              <a:gd name="T8" fmla="*/ 806066 w 513"/>
              <a:gd name="T9" fmla="*/ 1115421 h 513"/>
              <a:gd name="T10" fmla="*/ 307177 w 513"/>
              <a:gd name="T11" fmla="*/ 1115421 h 513"/>
              <a:gd name="T12" fmla="*/ 0 w 513"/>
              <a:gd name="T13" fmla="*/ 806066 h 513"/>
              <a:gd name="T14" fmla="*/ 0 w 513"/>
              <a:gd name="T15" fmla="*/ 307177 h 513"/>
              <a:gd name="T16" fmla="*/ 307177 w 513"/>
              <a:gd name="T17" fmla="*/ 0 h 51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13" h="513">
                <a:moveTo>
                  <a:pt x="141" y="0"/>
                </a:moveTo>
                <a:lnTo>
                  <a:pt x="370" y="0"/>
                </a:lnTo>
                <a:lnTo>
                  <a:pt x="512" y="141"/>
                </a:lnTo>
                <a:lnTo>
                  <a:pt x="512" y="370"/>
                </a:lnTo>
                <a:lnTo>
                  <a:pt x="370" y="512"/>
                </a:lnTo>
                <a:lnTo>
                  <a:pt x="141" y="512"/>
                </a:lnTo>
                <a:lnTo>
                  <a:pt x="0" y="370"/>
                </a:lnTo>
                <a:lnTo>
                  <a:pt x="0" y="141"/>
                </a:lnTo>
                <a:lnTo>
                  <a:pt x="141" y="0"/>
                </a:lnTo>
              </a:path>
            </a:pathLst>
          </a:custGeom>
          <a:gradFill rotWithShape="0">
            <a:gsLst>
              <a:gs pos="0">
                <a:srgbClr val="FF9900"/>
              </a:gs>
              <a:gs pos="50000">
                <a:srgbClr val="FFFF66"/>
              </a:gs>
              <a:gs pos="100000">
                <a:srgbClr val="FF9900"/>
              </a:gs>
            </a:gsLst>
            <a:lin ang="5400000" scaled="1"/>
          </a:gra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5476876" y="3176588"/>
            <a:ext cx="1303242" cy="559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0325" tIns="30162" rIns="60325" bIns="30162">
            <a:spAutoFit/>
          </a:bodyPr>
          <a:lstStyle/>
          <a:p>
            <a:pPr defTabSz="441325" eaLnBrk="0" hangingPunct="0">
              <a:lnSpc>
                <a:spcPct val="90000"/>
              </a:lnSpc>
            </a:pPr>
            <a:r>
              <a:rPr lang="es-ES_tradnl" b="1" dirty="0">
                <a:solidFill>
                  <a:schemeClr val="bg1"/>
                </a:solidFill>
              </a:rPr>
              <a:t> BIOLOGIA</a:t>
            </a:r>
          </a:p>
          <a:p>
            <a:pPr defTabSz="441325" eaLnBrk="0" hangingPunct="0">
              <a:lnSpc>
                <a:spcPct val="90000"/>
              </a:lnSpc>
            </a:pPr>
            <a:r>
              <a:rPr lang="es-ES_tradnl" b="1" dirty="0">
                <a:solidFill>
                  <a:schemeClr val="bg1"/>
                </a:solidFill>
              </a:rPr>
              <a:t> INTEGRAL</a:t>
            </a:r>
          </a:p>
        </p:txBody>
      </p:sp>
      <p:sp>
        <p:nvSpPr>
          <p:cNvPr id="40970" name="Rectangle 10"/>
          <p:cNvSpPr>
            <a:spLocks noChangeArrowheads="1"/>
          </p:cNvSpPr>
          <p:nvPr/>
        </p:nvSpPr>
        <p:spPr bwMode="auto">
          <a:xfrm>
            <a:off x="5250480" y="5029200"/>
            <a:ext cx="1684691" cy="1061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912" tIns="31750" rIns="61912" bIns="31750">
            <a:spAutoFit/>
          </a:bodyPr>
          <a:lstStyle/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INDIVIDUOS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ORGANISMOS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POBLACIONES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ESPECIES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COMUNIDADES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ECOSISTEMAS BIOSFERA</a:t>
            </a:r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6969299" y="4699716"/>
            <a:ext cx="1093247" cy="1172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912" tIns="31750" rIns="61912" bIns="31750">
            <a:spAutoFit/>
          </a:bodyPr>
          <a:lstStyle/>
          <a:p>
            <a:pPr algn="ctr" defTabSz="463550" eaLnBrk="0" hangingPunct="0">
              <a:lnSpc>
                <a:spcPct val="90000"/>
              </a:lnSpc>
            </a:pPr>
            <a:endParaRPr lang="es-ES_tradnl" sz="1000" b="1" dirty="0"/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000" b="1" dirty="0"/>
              <a:t>ARQUEA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000" b="1" dirty="0"/>
              <a:t>BACTERIA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000" b="1" dirty="0"/>
              <a:t>PLANTAS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000" b="1" dirty="0"/>
              <a:t>HETEROKONTOS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000" b="1" dirty="0"/>
              <a:t>HONGOS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000" b="1" dirty="0"/>
              <a:t>ANIMALES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000" b="1" dirty="0"/>
              <a:t>ETC.</a:t>
            </a:r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7396305" y="4410075"/>
            <a:ext cx="1284005" cy="479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912" tIns="31750" rIns="61912" bIns="31750">
            <a:spAutoFit/>
          </a:bodyPr>
          <a:lstStyle/>
          <a:p>
            <a:pPr algn="ctr" defTabSz="463550" eaLnBrk="0" hangingPunct="0">
              <a:lnSpc>
                <a:spcPct val="90000"/>
              </a:lnSpc>
            </a:pPr>
            <a:r>
              <a:rPr lang="es-ES_tradnl" sz="1000" b="1"/>
              <a:t>BOTANICA ZOOLOGIA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000" b="1"/>
              <a:t>MICROBIOLOGIA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000" b="1"/>
              <a:t>ETC .          ETC.</a:t>
            </a:r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7831269" y="2514600"/>
            <a:ext cx="1023677" cy="1504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912" tIns="31750" rIns="61912" bIns="31750">
            <a:spAutoFit/>
          </a:bodyPr>
          <a:lstStyle/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FISIOLOGIA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GENETICA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BIOQUIMICA</a:t>
            </a:r>
          </a:p>
          <a:p>
            <a:pPr algn="ctr" defTabSz="463550" eaLnBrk="0" hangingPunct="0">
              <a:lnSpc>
                <a:spcPct val="90000"/>
              </a:lnSpc>
              <a:spcBef>
                <a:spcPct val="30000"/>
              </a:spcBef>
            </a:pPr>
            <a:r>
              <a:rPr lang="es-ES_tradnl" sz="1200" b="1"/>
              <a:t>BIOLOGIA </a:t>
            </a:r>
          </a:p>
          <a:p>
            <a:pPr algn="ctr" defTabSz="463550" eaLnBrk="0" hangingPunct="0">
              <a:lnSpc>
                <a:spcPct val="90000"/>
              </a:lnSpc>
              <a:spcAft>
                <a:spcPct val="30000"/>
              </a:spcAft>
            </a:pPr>
            <a:r>
              <a:rPr lang="es-ES_tradnl" sz="1200" b="1"/>
              <a:t>MOLECULAR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MORFOLOGIA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ANATOMIA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ETC.</a:t>
            </a:r>
          </a:p>
        </p:txBody>
      </p:sp>
      <p:sp>
        <p:nvSpPr>
          <p:cNvPr id="40974" name="Rectangle 14"/>
          <p:cNvSpPr>
            <a:spLocks noChangeArrowheads="1"/>
          </p:cNvSpPr>
          <p:nvPr/>
        </p:nvSpPr>
        <p:spPr bwMode="auto">
          <a:xfrm>
            <a:off x="5629294" y="622300"/>
            <a:ext cx="928650" cy="1061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912" tIns="31750" rIns="61912" bIns="31750">
            <a:spAutoFit/>
          </a:bodyPr>
          <a:lstStyle/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FILOSOFIA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PSICOLOGIA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SOCIOLOGIA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ECONOMIA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POLITICA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ETC.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6924086" y="1219200"/>
            <a:ext cx="1271181" cy="1061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912" tIns="31750" rIns="61912" bIns="31750">
            <a:spAutoFit/>
          </a:bodyPr>
          <a:lstStyle/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ETNOCIENCIAS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CIENCIAS AGRO-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NOMICAS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PESQUERAS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         BIOMEDICAS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        ETC.</a:t>
            </a:r>
          </a:p>
        </p:txBody>
      </p:sp>
      <p:sp>
        <p:nvSpPr>
          <p:cNvPr id="40976" name="Rectangle 16"/>
          <p:cNvSpPr>
            <a:spLocks noChangeArrowheads="1"/>
          </p:cNvSpPr>
          <p:nvPr/>
        </p:nvSpPr>
        <p:spPr bwMode="auto">
          <a:xfrm>
            <a:off x="3772627" y="1509714"/>
            <a:ext cx="1327285" cy="895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912" tIns="31750" rIns="61912" bIns="31750">
            <a:spAutoFit/>
          </a:bodyPr>
          <a:lstStyle/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INGENIERIAS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CIENCIAS AMBIEN-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TALES BIOTEC-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NOLOGIA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ETC.</a:t>
            </a: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3315890" y="2795588"/>
            <a:ext cx="1073947" cy="1227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912" tIns="31750" rIns="61912" bIns="31750">
            <a:spAutoFit/>
          </a:bodyPr>
          <a:lstStyle/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MATEMATICAS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FISICA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QUIMICA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GEOLOGIA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GEOGRAFIA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OCEANOGRAF.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ETC.</a:t>
            </a:r>
          </a:p>
        </p:txBody>
      </p:sp>
      <p:sp>
        <p:nvSpPr>
          <p:cNvPr id="40978" name="Rectangle 18"/>
          <p:cNvSpPr>
            <a:spLocks noChangeArrowheads="1"/>
          </p:cNvSpPr>
          <p:nvPr/>
        </p:nvSpPr>
        <p:spPr bwMode="auto">
          <a:xfrm>
            <a:off x="3486256" y="4424364"/>
            <a:ext cx="1784142" cy="895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912" tIns="31750" rIns="61912" bIns="31750">
            <a:spAutoFit/>
          </a:bodyPr>
          <a:lstStyle/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 dirty="0"/>
              <a:t>TAXONOMIA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 dirty="0"/>
              <a:t>ECOLOGIA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 dirty="0"/>
              <a:t>BIOGEOGRAFIA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 dirty="0"/>
              <a:t>      EVOLUCION  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 dirty="0"/>
              <a:t>         PALEONTOLOGIA</a:t>
            </a:r>
          </a:p>
        </p:txBody>
      </p:sp>
      <p:sp>
        <p:nvSpPr>
          <p:cNvPr id="40979" name="Rectangle 19"/>
          <p:cNvSpPr>
            <a:spLocks noChangeArrowheads="1"/>
          </p:cNvSpPr>
          <p:nvPr/>
        </p:nvSpPr>
        <p:spPr bwMode="auto">
          <a:xfrm>
            <a:off x="4505722" y="3048000"/>
            <a:ext cx="942180" cy="562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912" tIns="31750" rIns="61912" bIns="31750">
            <a:spAutoFit/>
          </a:bodyPr>
          <a:lstStyle/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FUNDAMEN-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TOS OTRAS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CIENCIAS</a:t>
            </a:r>
          </a:p>
        </p:txBody>
      </p:sp>
      <p:sp>
        <p:nvSpPr>
          <p:cNvPr id="40980" name="Rectangle 20"/>
          <p:cNvSpPr>
            <a:spLocks noChangeArrowheads="1"/>
          </p:cNvSpPr>
          <p:nvPr/>
        </p:nvSpPr>
        <p:spPr bwMode="auto">
          <a:xfrm>
            <a:off x="4787724" y="2209800"/>
            <a:ext cx="968726" cy="562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912" tIns="31750" rIns="61912" bIns="31750">
            <a:spAutoFit/>
          </a:bodyPr>
          <a:lstStyle/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APLICA-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CIONES Y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DESARROLLO</a:t>
            </a:r>
          </a:p>
        </p:txBody>
      </p:sp>
      <p:sp>
        <p:nvSpPr>
          <p:cNvPr id="40981" name="Rectangle 21"/>
          <p:cNvSpPr>
            <a:spLocks noChangeArrowheads="1"/>
          </p:cNvSpPr>
          <p:nvPr/>
        </p:nvSpPr>
        <p:spPr bwMode="auto">
          <a:xfrm>
            <a:off x="5709746" y="1779589"/>
            <a:ext cx="758220" cy="728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912" tIns="31750" rIns="61912" bIns="31750">
            <a:spAutoFit/>
          </a:bodyPr>
          <a:lstStyle/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IMPLICA-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CIONES Y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TRASCEN-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DENCIA</a:t>
            </a:r>
          </a:p>
        </p:txBody>
      </p:sp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6586468" y="2260600"/>
            <a:ext cx="835164" cy="562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912" tIns="31750" rIns="61912" bIns="31750">
            <a:spAutoFit/>
          </a:bodyPr>
          <a:lstStyle/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MANEJO Y 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CONSER-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VACION</a:t>
            </a:r>
          </a:p>
        </p:txBody>
      </p:sp>
      <p:sp>
        <p:nvSpPr>
          <p:cNvPr id="40983" name="Rectangle 23"/>
          <p:cNvSpPr>
            <a:spLocks noChangeArrowheads="1"/>
          </p:cNvSpPr>
          <p:nvPr/>
        </p:nvSpPr>
        <p:spPr bwMode="auto">
          <a:xfrm>
            <a:off x="6762916" y="3149601"/>
            <a:ext cx="950580" cy="396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912" tIns="31750" rIns="61912" bIns="31750">
            <a:spAutoFit/>
          </a:bodyPr>
          <a:lstStyle/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DISCIPLINAS 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ANALITICAS </a:t>
            </a:r>
          </a:p>
        </p:txBody>
      </p:sp>
      <p:sp>
        <p:nvSpPr>
          <p:cNvPr id="40984" name="Rectangle 24"/>
          <p:cNvSpPr>
            <a:spLocks noChangeArrowheads="1"/>
          </p:cNvSpPr>
          <p:nvPr/>
        </p:nvSpPr>
        <p:spPr bwMode="auto">
          <a:xfrm>
            <a:off x="6138864" y="3962400"/>
            <a:ext cx="151288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1912" tIns="31750" rIns="61912" bIns="31750">
            <a:spAutoFit/>
          </a:bodyPr>
          <a:lstStyle/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         RAMAS</a:t>
            </a:r>
          </a:p>
          <a:p>
            <a:pPr algn="r" defTabSz="463550" eaLnBrk="0" hangingPunct="0">
              <a:lnSpc>
                <a:spcPct val="90000"/>
              </a:lnSpc>
            </a:pPr>
            <a:endParaRPr lang="es-ES_tradnl" sz="1200" b="1"/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    REINOS</a:t>
            </a:r>
          </a:p>
        </p:txBody>
      </p:sp>
      <p:sp>
        <p:nvSpPr>
          <p:cNvPr id="40985" name="Rectangle 25"/>
          <p:cNvSpPr>
            <a:spLocks noChangeArrowheads="1"/>
          </p:cNvSpPr>
          <p:nvPr/>
        </p:nvSpPr>
        <p:spPr bwMode="auto">
          <a:xfrm>
            <a:off x="5687322" y="4427539"/>
            <a:ext cx="911018" cy="396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912" tIns="31750" rIns="61912" bIns="31750">
            <a:spAutoFit/>
          </a:bodyPr>
          <a:lstStyle/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ENTIDADES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BIOLOGICAS</a:t>
            </a:r>
          </a:p>
        </p:txBody>
      </p:sp>
      <p:sp>
        <p:nvSpPr>
          <p:cNvPr id="40986" name="Rectangle 26"/>
          <p:cNvSpPr>
            <a:spLocks noChangeArrowheads="1"/>
          </p:cNvSpPr>
          <p:nvPr/>
        </p:nvSpPr>
        <p:spPr bwMode="auto">
          <a:xfrm>
            <a:off x="4728707" y="3987801"/>
            <a:ext cx="915313" cy="396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912" tIns="31750" rIns="61912" bIns="31750">
            <a:spAutoFit/>
          </a:bodyPr>
          <a:lstStyle/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DISCIPLINAS</a:t>
            </a:r>
          </a:p>
          <a:p>
            <a:pPr algn="ctr" defTabSz="463550" eaLnBrk="0" hangingPunct="0">
              <a:lnSpc>
                <a:spcPct val="90000"/>
              </a:lnSpc>
            </a:pPr>
            <a:r>
              <a:rPr lang="es-ES_tradnl" sz="1200" b="1"/>
              <a:t>SINTETICAS</a:t>
            </a:r>
          </a:p>
        </p:txBody>
      </p:sp>
      <p:sp>
        <p:nvSpPr>
          <p:cNvPr id="40987" name="Rectangle 27"/>
          <p:cNvSpPr>
            <a:spLocks noChangeArrowheads="1"/>
          </p:cNvSpPr>
          <p:nvPr/>
        </p:nvSpPr>
        <p:spPr bwMode="auto">
          <a:xfrm>
            <a:off x="3195638" y="76200"/>
            <a:ext cx="4727128" cy="285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9850" tIns="34925" rIns="69850" bIns="34925">
            <a:spAutoFit/>
          </a:bodyPr>
          <a:lstStyle/>
          <a:p>
            <a:pPr defTabSz="514350" eaLnBrk="0" hangingPunct="0"/>
            <a:r>
              <a:rPr lang="es-ES_tradnl" sz="1400" b="1">
                <a:solidFill>
                  <a:schemeClr val="tx2"/>
                </a:solidFill>
              </a:rPr>
              <a:t>ARTICULACION Y TRASLAPE CON OTRAS DISCIPLINAS Y AREAS</a:t>
            </a:r>
          </a:p>
        </p:txBody>
      </p:sp>
      <p:sp>
        <p:nvSpPr>
          <p:cNvPr id="40988" name="Rectangle 28"/>
          <p:cNvSpPr>
            <a:spLocks noChangeArrowheads="1"/>
          </p:cNvSpPr>
          <p:nvPr/>
        </p:nvSpPr>
        <p:spPr bwMode="auto">
          <a:xfrm>
            <a:off x="2914651" y="6248400"/>
            <a:ext cx="5232907" cy="285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9850" tIns="34925" rIns="69850" bIns="34925">
            <a:spAutoFit/>
          </a:bodyPr>
          <a:lstStyle/>
          <a:p>
            <a:pPr defTabSz="514350" eaLnBrk="0" hangingPunct="0"/>
            <a:r>
              <a:rPr lang="es-ES_tradnl" sz="1400" b="1">
                <a:solidFill>
                  <a:schemeClr val="tx2"/>
                </a:solidFill>
              </a:rPr>
              <a:t>UBICACION RELACION E INTEGRACION DE LAS CIENCIAS BIOLOGICAS</a:t>
            </a:r>
          </a:p>
        </p:txBody>
      </p:sp>
      <p:sp>
        <p:nvSpPr>
          <p:cNvPr id="40989" name="Rectangle 29"/>
          <p:cNvSpPr>
            <a:spLocks noChangeArrowheads="1"/>
          </p:cNvSpPr>
          <p:nvPr/>
        </p:nvSpPr>
        <p:spPr bwMode="auto">
          <a:xfrm>
            <a:off x="7091364" y="6446839"/>
            <a:ext cx="3191579" cy="416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s-ES_tradnl" sz="700" dirty="0"/>
              <a:t>González </a:t>
            </a:r>
            <a:r>
              <a:rPr lang="es-ES_tradnl" sz="700" dirty="0" err="1"/>
              <a:t>González</a:t>
            </a:r>
            <a:r>
              <a:rPr lang="es-ES_tradnl" sz="700" dirty="0"/>
              <a:t>, J. 1991. </a:t>
            </a:r>
            <a:r>
              <a:rPr lang="es-ES_tradnl" sz="700" b="1" dirty="0"/>
              <a:t>Los procesos transformados y los procesos alterados:</a:t>
            </a:r>
          </a:p>
          <a:p>
            <a:pPr eaLnBrk="0" hangingPunct="0"/>
            <a:r>
              <a:rPr lang="es-ES_tradnl" sz="700" b="1" dirty="0"/>
              <a:t>fundamentos para una teoría procesual del conocimiento biológico</a:t>
            </a:r>
            <a:r>
              <a:rPr lang="es-ES_tradnl" sz="700" dirty="0"/>
              <a:t>. en </a:t>
            </a:r>
            <a:r>
              <a:rPr lang="es-ES_tradnl" sz="700" dirty="0" err="1"/>
              <a:t>Uroboros</a:t>
            </a:r>
            <a:endParaRPr lang="es-ES_tradnl" sz="700" dirty="0"/>
          </a:p>
          <a:p>
            <a:pPr eaLnBrk="0" hangingPunct="0"/>
            <a:r>
              <a:rPr lang="es-ES_tradnl" sz="700" dirty="0"/>
              <a:t>vol.1. No. 2. pp. 45-90</a:t>
            </a:r>
          </a:p>
        </p:txBody>
      </p:sp>
    </p:spTree>
    <p:extLst>
      <p:ext uri="{BB962C8B-B14F-4D97-AF65-F5344CB8AC3E}">
        <p14:creationId xmlns:p14="http://schemas.microsoft.com/office/powerpoint/2010/main" val="20512252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8">
            <a:extLst>
              <a:ext uri="{FF2B5EF4-FFF2-40B4-BE49-F238E27FC236}">
                <a16:creationId xmlns:a16="http://schemas.microsoft.com/office/drawing/2014/main" id="{218C9953-CCDC-4A64-8439-18E14656FC6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51162" y="477520"/>
            <a:ext cx="8950960" cy="5902960"/>
          </a:xfrm>
          <a:prstGeom prst="rect">
            <a:avLst/>
          </a:prstGeom>
          <a:noFill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ECFF63A-6912-42FD-8D52-A6F8A2AF2F7E}"/>
              </a:ext>
            </a:extLst>
          </p:cNvPr>
          <p:cNvSpPr txBox="1"/>
          <p:nvPr/>
        </p:nvSpPr>
        <p:spPr>
          <a:xfrm>
            <a:off x="5677786" y="5918815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hangingPunct="0"/>
            <a:r>
              <a:rPr lang="es-ES_tradnl" sz="800" dirty="0">
                <a:solidFill>
                  <a:schemeClr val="bg1"/>
                </a:solidFill>
              </a:rPr>
              <a:t>González </a:t>
            </a:r>
            <a:r>
              <a:rPr lang="es-ES_tradnl" sz="800" dirty="0" err="1">
                <a:solidFill>
                  <a:schemeClr val="bg1"/>
                </a:solidFill>
              </a:rPr>
              <a:t>González</a:t>
            </a:r>
            <a:r>
              <a:rPr lang="es-ES_tradnl" sz="800" dirty="0">
                <a:solidFill>
                  <a:schemeClr val="bg1"/>
                </a:solidFill>
              </a:rPr>
              <a:t>, J. 1991. </a:t>
            </a:r>
            <a:r>
              <a:rPr lang="es-ES_tradnl" sz="800" b="1" dirty="0">
                <a:solidFill>
                  <a:schemeClr val="bg1"/>
                </a:solidFill>
              </a:rPr>
              <a:t>Los procesos transformados y los procesos alterados:</a:t>
            </a:r>
          </a:p>
          <a:p>
            <a:pPr eaLnBrk="0" hangingPunct="0"/>
            <a:r>
              <a:rPr lang="es-ES_tradnl" sz="800" b="1" dirty="0">
                <a:solidFill>
                  <a:schemeClr val="bg1"/>
                </a:solidFill>
              </a:rPr>
              <a:t>fundamentos para una teoría procesual del conocimiento biológico</a:t>
            </a:r>
            <a:r>
              <a:rPr lang="es-ES_tradnl" sz="800" dirty="0">
                <a:solidFill>
                  <a:schemeClr val="bg1"/>
                </a:solidFill>
              </a:rPr>
              <a:t>. en </a:t>
            </a:r>
            <a:r>
              <a:rPr lang="es-ES_tradnl" sz="800" dirty="0" err="1">
                <a:solidFill>
                  <a:schemeClr val="bg1"/>
                </a:solidFill>
              </a:rPr>
              <a:t>Uroboros</a:t>
            </a:r>
            <a:endParaRPr lang="es-ES_tradnl" sz="800" dirty="0">
              <a:solidFill>
                <a:schemeClr val="bg1"/>
              </a:solidFill>
            </a:endParaRPr>
          </a:p>
          <a:p>
            <a:pPr eaLnBrk="0" hangingPunct="0"/>
            <a:r>
              <a:rPr lang="es-ES_tradnl" sz="800" dirty="0">
                <a:solidFill>
                  <a:schemeClr val="bg1"/>
                </a:solidFill>
              </a:rPr>
              <a:t>vol.1. No. 2. pp. 45-90</a:t>
            </a:r>
          </a:p>
        </p:txBody>
      </p:sp>
    </p:spTree>
    <p:extLst>
      <p:ext uri="{BB962C8B-B14F-4D97-AF65-F5344CB8AC3E}">
        <p14:creationId xmlns:p14="http://schemas.microsoft.com/office/powerpoint/2010/main" val="20291906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1452</TotalTime>
  <Words>1239</Words>
  <Application>Microsoft Office PowerPoint</Application>
  <PresentationFormat>Widescreen</PresentationFormat>
  <Paragraphs>246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Times New Roman</vt:lpstr>
      <vt:lpstr>Wingdings 3</vt:lpstr>
      <vt:lpstr>Ion</vt:lpstr>
      <vt:lpstr>Esquemas para Sesión 1 de Fundamentos conceptual-metodológicos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Núcleo básico de conceptos de la biología: familia de quiénes se autoperpetúan  </vt:lpstr>
      <vt:lpstr>Núcleo básico de conceptos de la biología: familia de formas de autoperpetuación    </vt:lpstr>
      <vt:lpstr>Núcleo básico de conceptos de la biología: familia de principios unificadores  </vt:lpstr>
      <vt:lpstr>Núcleo básico de conceptos de la biología </vt:lpstr>
      <vt:lpstr>Núcleo básico de conceptos de la protistología </vt:lpstr>
      <vt:lpstr>Núcleo básico de conceptos de la ficología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Esquemas para Sesión 1 de Fundamentos conceptual-metodológicos </dc:title>
  <dc:creator>francisco viesca</dc:creator>
  <cp:lastModifiedBy>francisco viesca</cp:lastModifiedBy>
  <cp:revision>75</cp:revision>
  <dcterms:created xsi:type="dcterms:W3CDTF">2020-09-23T22:09:08Z</dcterms:created>
  <dcterms:modified xsi:type="dcterms:W3CDTF">2020-09-26T19:14:21Z</dcterms:modified>
</cp:coreProperties>
</file>