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65" r:id="rId5"/>
    <p:sldId id="268" r:id="rId6"/>
    <p:sldId id="267" r:id="rId7"/>
    <p:sldId id="270" r:id="rId8"/>
    <p:sldId id="269" r:id="rId9"/>
    <p:sldId id="266" r:id="rId10"/>
    <p:sldId id="271" r:id="rId11"/>
    <p:sldId id="259" r:id="rId12"/>
    <p:sldId id="272" r:id="rId13"/>
    <p:sldId id="264" r:id="rId14"/>
    <p:sldId id="260" r:id="rId15"/>
    <p:sldId id="262" r:id="rId16"/>
    <p:sldId id="261" r:id="rId17"/>
    <p:sldId id="263" r:id="rId18"/>
    <p:sldId id="273" r:id="rId19"/>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4" d="100"/>
          <a:sy n="74" d="100"/>
        </p:scale>
        <p:origin x="-13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_tradnl"/>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5A6E1332-B20E-7D48-A8F0-EA3C55F79574}" type="datetimeFigureOut">
              <a:rPr lang="es-ES_tradnl" smtClean="0"/>
              <a:pPr/>
              <a:t>5/2/14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86DFE40-E678-0D4E-815A-B2BA988BB640}" type="slidenum">
              <a:rPr lang="es-ES_tradnl" smtClean="0"/>
              <a:pPr/>
              <a:t>‹Nr.›</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5A6E1332-B20E-7D48-A8F0-EA3C55F79574}" type="datetimeFigureOut">
              <a:rPr lang="es-ES_tradnl" smtClean="0"/>
              <a:pPr/>
              <a:t>5/2/14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86DFE40-E678-0D4E-815A-B2BA988BB640}" type="slidenum">
              <a:rPr lang="es-ES_tradnl" smtClean="0"/>
              <a:pPr/>
              <a:t>‹Nr.›</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5A6E1332-B20E-7D48-A8F0-EA3C55F79574}" type="datetimeFigureOut">
              <a:rPr lang="es-ES_tradnl" smtClean="0"/>
              <a:pPr/>
              <a:t>5/2/14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86DFE40-E678-0D4E-815A-B2BA988BB640}" type="slidenum">
              <a:rPr lang="es-ES_tradnl" smtClean="0"/>
              <a:pPr/>
              <a:t>‹Nr.›</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5A6E1332-B20E-7D48-A8F0-EA3C55F79574}" type="datetimeFigureOut">
              <a:rPr lang="es-ES_tradnl" smtClean="0"/>
              <a:pPr/>
              <a:t>5/2/14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86DFE40-E678-0D4E-815A-B2BA988BB640}" type="slidenum">
              <a:rPr lang="es-ES_tradnl" smtClean="0"/>
              <a:pPr/>
              <a:t>‹Nr.›</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_tradnl"/>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5A6E1332-B20E-7D48-A8F0-EA3C55F79574}" type="datetimeFigureOut">
              <a:rPr lang="es-ES_tradnl" smtClean="0"/>
              <a:pPr/>
              <a:t>5/2/14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86DFE40-E678-0D4E-815A-B2BA988BB640}" type="slidenum">
              <a:rPr lang="es-ES_tradnl" smtClean="0"/>
              <a:pPr/>
              <a:t>‹Nr.›</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5A6E1332-B20E-7D48-A8F0-EA3C55F79574}" type="datetimeFigureOut">
              <a:rPr lang="es-ES_tradnl" smtClean="0"/>
              <a:pPr/>
              <a:t>5/2/14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86DFE40-E678-0D4E-815A-B2BA988BB640}" type="slidenum">
              <a:rPr lang="es-ES_tradnl" smtClean="0"/>
              <a:pPr/>
              <a:t>‹Nr.›</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_tradnl"/>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5A6E1332-B20E-7D48-A8F0-EA3C55F79574}" type="datetimeFigureOut">
              <a:rPr lang="es-ES_tradnl" smtClean="0"/>
              <a:pPr/>
              <a:t>5/2/14</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686DFE40-E678-0D4E-815A-B2BA988BB640}" type="slidenum">
              <a:rPr lang="es-ES_tradnl" smtClean="0"/>
              <a:pPr/>
              <a:t>‹Nr.›</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5A6E1332-B20E-7D48-A8F0-EA3C55F79574}" type="datetimeFigureOut">
              <a:rPr lang="es-ES_tradnl" smtClean="0"/>
              <a:pPr/>
              <a:t>5/2/14</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686DFE40-E678-0D4E-815A-B2BA988BB640}" type="slidenum">
              <a:rPr lang="es-ES_tradnl" smtClean="0"/>
              <a:pPr/>
              <a:t>‹Nr.›</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A6E1332-B20E-7D48-A8F0-EA3C55F79574}" type="datetimeFigureOut">
              <a:rPr lang="es-ES_tradnl" smtClean="0"/>
              <a:pPr/>
              <a:t>5/2/14</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686DFE40-E678-0D4E-815A-B2BA988BB640}" type="slidenum">
              <a:rPr lang="es-ES_tradnl" smtClean="0"/>
              <a:pPr/>
              <a:t>‹Nr.›</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_tradnl"/>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5A6E1332-B20E-7D48-A8F0-EA3C55F79574}" type="datetimeFigureOut">
              <a:rPr lang="es-ES_tradnl" smtClean="0"/>
              <a:pPr/>
              <a:t>5/2/14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86DFE40-E678-0D4E-815A-B2BA988BB640}" type="slidenum">
              <a:rPr lang="es-ES_tradnl" smtClean="0"/>
              <a:pPr/>
              <a:t>‹Nr.›</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_tradnl"/>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5A6E1332-B20E-7D48-A8F0-EA3C55F79574}" type="datetimeFigureOut">
              <a:rPr lang="es-ES_tradnl" smtClean="0"/>
              <a:pPr/>
              <a:t>5/2/14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86DFE40-E678-0D4E-815A-B2BA988BB640}" type="slidenum">
              <a:rPr lang="es-ES_tradnl" smtClean="0"/>
              <a:pPr/>
              <a:t>‹Nr.›</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ES_tradnl"/>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_tradnl"/>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6E1332-B20E-7D48-A8F0-EA3C55F79574}" type="datetimeFigureOut">
              <a:rPr lang="es-ES_tradnl" smtClean="0"/>
              <a:pPr/>
              <a:t>5/2/14</a:t>
            </a:fld>
            <a:endParaRPr lang="es-ES_tradnl"/>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DFE40-E678-0D4E-815A-B2BA988BB640}" type="slidenum">
              <a:rPr lang="es-ES_tradnl" smtClean="0"/>
              <a:pPr/>
              <a:t>‹Nr.›</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5" Type="http://schemas.openxmlformats.org/officeDocument/2006/relationships/image" Target="../media/image11.jpeg"/><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uadroTexto 4"/>
          <p:cNvSpPr txBox="1"/>
          <p:nvPr/>
        </p:nvSpPr>
        <p:spPr>
          <a:xfrm>
            <a:off x="6075979" y="1337091"/>
            <a:ext cx="2969333" cy="461665"/>
          </a:xfrm>
          <a:prstGeom prst="rect">
            <a:avLst/>
          </a:prstGeom>
          <a:noFill/>
        </p:spPr>
        <p:txBody>
          <a:bodyPr wrap="square" rtlCol="0">
            <a:spAutoFit/>
          </a:bodyPr>
          <a:lstStyle/>
          <a:p>
            <a:pPr algn="r"/>
            <a:r>
              <a:rPr lang="es-ES_tradnl" sz="1200" b="1" dirty="0" smtClean="0">
                <a:latin typeface="Arial"/>
                <a:cs typeface="Arial"/>
              </a:rPr>
              <a:t>DALILA FRAGOSO TEJAS </a:t>
            </a:r>
          </a:p>
          <a:p>
            <a:pPr algn="r"/>
            <a:r>
              <a:rPr lang="es-ES_tradnl" sz="1200" b="1" dirty="0" smtClean="0">
                <a:latin typeface="Arial"/>
                <a:cs typeface="Arial"/>
              </a:rPr>
              <a:t>BIOL. DE PROTISTAS Y ALGAS 5276</a:t>
            </a:r>
            <a:endParaRPr lang="es-ES_tradnl" sz="1200" b="1" dirty="0">
              <a:latin typeface="Arial"/>
              <a:cs typeface="Arial"/>
            </a:endParaRPr>
          </a:p>
        </p:txBody>
      </p:sp>
      <p:pic>
        <p:nvPicPr>
          <p:cNvPr id="6" name="Imagen 5" descr="microscopio.jpg"/>
          <p:cNvPicPr>
            <a:picLocks noChangeAspect="1"/>
          </p:cNvPicPr>
          <p:nvPr/>
        </p:nvPicPr>
        <p:blipFill>
          <a:blip r:embed="rId2"/>
          <a:stretch>
            <a:fillRect/>
          </a:stretch>
        </p:blipFill>
        <p:spPr>
          <a:xfrm>
            <a:off x="1292881" y="1156212"/>
            <a:ext cx="4989064" cy="5701788"/>
          </a:xfrm>
          <a:prstGeom prst="rect">
            <a:avLst/>
          </a:prstGeom>
        </p:spPr>
      </p:pic>
      <p:sp>
        <p:nvSpPr>
          <p:cNvPr id="4" name="CuadroTexto 3"/>
          <p:cNvSpPr txBox="1"/>
          <p:nvPr/>
        </p:nvSpPr>
        <p:spPr>
          <a:xfrm>
            <a:off x="1201472" y="25375"/>
            <a:ext cx="7466241" cy="1200329"/>
          </a:xfrm>
          <a:prstGeom prst="rect">
            <a:avLst/>
          </a:prstGeom>
          <a:solidFill>
            <a:schemeClr val="bg1"/>
          </a:solidFill>
        </p:spPr>
        <p:txBody>
          <a:bodyPr wrap="square" rtlCol="0">
            <a:spAutoFit/>
          </a:bodyPr>
          <a:lstStyle/>
          <a:p>
            <a:r>
              <a:rPr lang="es-ES_tradnl" sz="3600" b="1" dirty="0" smtClean="0">
                <a:latin typeface="Arial"/>
                <a:cs typeface="Arial"/>
              </a:rPr>
              <a:t>TECNICAS DE ILUMINACIÓN </a:t>
            </a:r>
          </a:p>
          <a:p>
            <a:pPr algn="ctr"/>
            <a:r>
              <a:rPr lang="es-ES_tradnl" sz="3600" b="1" dirty="0" smtClean="0">
                <a:latin typeface="Arial"/>
                <a:cs typeface="Arial"/>
              </a:rPr>
              <a:t>EN MICROSCOPÍA</a:t>
            </a:r>
            <a:endParaRPr lang="es-ES_tradnl" sz="3600" b="1" dirty="0">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Imagen 5" descr="microscopio.jpg"/>
          <p:cNvPicPr>
            <a:picLocks noChangeAspect="1"/>
          </p:cNvPicPr>
          <p:nvPr/>
        </p:nvPicPr>
        <p:blipFill>
          <a:blip r:embed="rId2">
            <a:alphaModFix amt="20000"/>
          </a:blip>
          <a:stretch>
            <a:fillRect/>
          </a:stretch>
        </p:blipFill>
        <p:spPr>
          <a:xfrm>
            <a:off x="0" y="70948"/>
            <a:ext cx="5938670" cy="6787052"/>
          </a:xfrm>
          <a:prstGeom prst="rect">
            <a:avLst/>
          </a:prstGeom>
        </p:spPr>
      </p:pic>
      <p:sp>
        <p:nvSpPr>
          <p:cNvPr id="12" name="Rectángulo 11"/>
          <p:cNvSpPr/>
          <p:nvPr/>
        </p:nvSpPr>
        <p:spPr>
          <a:xfrm>
            <a:off x="223768" y="70948"/>
            <a:ext cx="4572000" cy="2308324"/>
          </a:xfrm>
          <a:prstGeom prst="rect">
            <a:avLst/>
          </a:prstGeom>
        </p:spPr>
        <p:txBody>
          <a:bodyPr>
            <a:spAutoFit/>
          </a:bodyPr>
          <a:lstStyle/>
          <a:p>
            <a:r>
              <a:rPr lang="es-ES_tradnl" sz="2400" i="1" u="sng" dirty="0" smtClean="0">
                <a:effectLst>
                  <a:outerShdw blurRad="38100" dist="38100" dir="2700000" algn="tl">
                    <a:srgbClr val="000000">
                      <a:alpha val="43137"/>
                    </a:srgbClr>
                  </a:outerShdw>
                </a:effectLst>
                <a:latin typeface="Arial"/>
                <a:cs typeface="Arial"/>
              </a:rPr>
              <a:t>Ocular</a:t>
            </a:r>
            <a:endParaRPr lang="es-ES_tradnl" sz="2400" dirty="0" smtClean="0">
              <a:latin typeface="Arial"/>
              <a:cs typeface="Arial"/>
            </a:endParaRPr>
          </a:p>
          <a:p>
            <a:endParaRPr lang="es-ES_tradnl" sz="2000" dirty="0" smtClean="0">
              <a:latin typeface="Arial"/>
              <a:cs typeface="Arial"/>
            </a:endParaRPr>
          </a:p>
          <a:p>
            <a:r>
              <a:rPr lang="es-ES_tradnl" sz="2000" dirty="0" smtClean="0">
                <a:latin typeface="Arial"/>
                <a:cs typeface="Arial"/>
              </a:rPr>
              <a:t>La </a:t>
            </a:r>
            <a:r>
              <a:rPr lang="es-ES_tradnl" sz="2000" dirty="0">
                <a:latin typeface="Arial"/>
                <a:cs typeface="Arial"/>
              </a:rPr>
              <a:t>amplificación total de un microscopio compuesto es función de la amplificación del </a:t>
            </a:r>
            <a:r>
              <a:rPr lang="es-ES_tradnl" sz="2000" dirty="0" smtClean="0">
                <a:latin typeface="Arial"/>
                <a:cs typeface="Arial"/>
              </a:rPr>
              <a:t>objetivo (4x; 10x; 40x; 100x) multiplicado </a:t>
            </a:r>
            <a:r>
              <a:rPr lang="es-ES_tradnl" sz="2000" dirty="0">
                <a:latin typeface="Arial"/>
                <a:cs typeface="Arial"/>
              </a:rPr>
              <a:t>por la amplificación del </a:t>
            </a:r>
            <a:r>
              <a:rPr lang="es-ES_tradnl" sz="2000" dirty="0" smtClean="0">
                <a:latin typeface="Arial"/>
                <a:cs typeface="Arial"/>
              </a:rPr>
              <a:t>ocular (10x).</a:t>
            </a:r>
            <a:endParaRPr lang="es-ES_tradnl" sz="2000" dirty="0">
              <a:latin typeface="Arial"/>
              <a:cs typeface="Arial"/>
            </a:endParaRPr>
          </a:p>
        </p:txBody>
      </p:sp>
      <p:pic>
        <p:nvPicPr>
          <p:cNvPr id="19" name="Imagen 18" descr="ocular huygens leitz.jpg"/>
          <p:cNvPicPr>
            <a:picLocks noChangeAspect="1"/>
          </p:cNvPicPr>
          <p:nvPr/>
        </p:nvPicPr>
        <p:blipFill>
          <a:blip r:embed="rId3"/>
          <a:stretch>
            <a:fillRect/>
          </a:stretch>
        </p:blipFill>
        <p:spPr>
          <a:xfrm>
            <a:off x="467318" y="3011804"/>
            <a:ext cx="4572000" cy="3234691"/>
          </a:xfrm>
          <a:prstGeom prst="rect">
            <a:avLst/>
          </a:prstGeom>
        </p:spPr>
      </p:pic>
      <p:pic>
        <p:nvPicPr>
          <p:cNvPr id="22" name="Imagen 21" descr="Captura de pantalla 2014-02-03 a las 20.49.39.png"/>
          <p:cNvPicPr>
            <a:picLocks noChangeAspect="1"/>
          </p:cNvPicPr>
          <p:nvPr/>
        </p:nvPicPr>
        <p:blipFill>
          <a:blip r:embed="rId4"/>
          <a:stretch>
            <a:fillRect/>
          </a:stretch>
        </p:blipFill>
        <p:spPr>
          <a:xfrm>
            <a:off x="6193130" y="1179122"/>
            <a:ext cx="2489200" cy="2400300"/>
          </a:xfrm>
          <a:prstGeom prst="rect">
            <a:avLst/>
          </a:prstGeom>
        </p:spPr>
      </p:pic>
      <p:sp>
        <p:nvSpPr>
          <p:cNvPr id="23" name="CuadroTexto 22"/>
          <p:cNvSpPr txBox="1"/>
          <p:nvPr/>
        </p:nvSpPr>
        <p:spPr>
          <a:xfrm>
            <a:off x="5689122" y="382691"/>
            <a:ext cx="2993208" cy="646331"/>
          </a:xfrm>
          <a:prstGeom prst="rect">
            <a:avLst/>
          </a:prstGeom>
          <a:noFill/>
        </p:spPr>
        <p:txBody>
          <a:bodyPr wrap="square" rtlCol="0">
            <a:spAutoFit/>
          </a:bodyPr>
          <a:lstStyle/>
          <a:p>
            <a:r>
              <a:rPr lang="es-ES_tradnl" dirty="0" smtClean="0"/>
              <a:t>Formados por 2 lentes plano convexas</a:t>
            </a:r>
            <a:endParaRPr lang="es-ES_tradnl" dirty="0"/>
          </a:p>
        </p:txBody>
      </p:sp>
      <p:cxnSp>
        <p:nvCxnSpPr>
          <p:cNvPr id="8" name="Conector recto de flecha 7"/>
          <p:cNvCxnSpPr/>
          <p:nvPr/>
        </p:nvCxnSpPr>
        <p:spPr>
          <a:xfrm flipV="1">
            <a:off x="5689122" y="2379272"/>
            <a:ext cx="1571154" cy="9328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CuadroTexto 8"/>
          <p:cNvSpPr txBox="1"/>
          <p:nvPr/>
        </p:nvSpPr>
        <p:spPr>
          <a:xfrm>
            <a:off x="6193130" y="3964211"/>
            <a:ext cx="2965701" cy="1754327"/>
          </a:xfrm>
          <a:prstGeom prst="rect">
            <a:avLst/>
          </a:prstGeom>
          <a:noFill/>
        </p:spPr>
        <p:txBody>
          <a:bodyPr wrap="none" rtlCol="0">
            <a:spAutoFit/>
          </a:bodyPr>
          <a:lstStyle/>
          <a:p>
            <a:r>
              <a:rPr lang="es-ES_tradnl" dirty="0" smtClean="0"/>
              <a:t>Punto de formaci</a:t>
            </a:r>
            <a:r>
              <a:rPr lang="es-ES_tradnl" dirty="0" smtClean="0"/>
              <a:t>ón de la</a:t>
            </a:r>
          </a:p>
          <a:p>
            <a:r>
              <a:rPr lang="es-ES_tradnl" dirty="0" smtClean="0"/>
              <a:t>Imagen real y amplificada </a:t>
            </a:r>
          </a:p>
          <a:p>
            <a:r>
              <a:rPr lang="es-ES_tradnl" dirty="0" smtClean="0"/>
              <a:t>Del objetivo. Lugar donde se</a:t>
            </a:r>
          </a:p>
          <a:p>
            <a:r>
              <a:rPr lang="es-ES_tradnl" dirty="0" smtClean="0"/>
              <a:t>Puede colocar una reglilla</a:t>
            </a:r>
          </a:p>
          <a:p>
            <a:r>
              <a:rPr lang="es-ES_tradnl" dirty="0" smtClean="0"/>
              <a:t>En el microscopio o una aguja</a:t>
            </a:r>
          </a:p>
          <a:p>
            <a:r>
              <a:rPr lang="es-ES_tradnl" dirty="0" smtClean="0"/>
              <a:t>indicadora</a:t>
            </a:r>
            <a:endParaRPr lang="es-ES_tradnl"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 name="Rectángulo 15"/>
          <p:cNvSpPr/>
          <p:nvPr/>
        </p:nvSpPr>
        <p:spPr>
          <a:xfrm>
            <a:off x="3411540" y="868968"/>
            <a:ext cx="5507080" cy="2800766"/>
          </a:xfrm>
          <a:prstGeom prst="rect">
            <a:avLst/>
          </a:prstGeom>
        </p:spPr>
        <p:txBody>
          <a:bodyPr wrap="square">
            <a:spAutoFit/>
          </a:bodyPr>
          <a:lstStyle/>
          <a:p>
            <a:r>
              <a:rPr lang="es-ES_tradnl" sz="2200" dirty="0" smtClean="0">
                <a:latin typeface="Arial"/>
                <a:cs typeface="Arial"/>
              </a:rPr>
              <a:t>Es el </a:t>
            </a:r>
            <a:r>
              <a:rPr lang="es-ES_tradnl" sz="2200" dirty="0">
                <a:latin typeface="Arial"/>
                <a:cs typeface="Arial"/>
              </a:rPr>
              <a:t>poder de penetración o de profundidad de </a:t>
            </a:r>
            <a:r>
              <a:rPr lang="es-ES_tradnl" sz="2200" dirty="0" smtClean="0">
                <a:latin typeface="Arial"/>
                <a:cs typeface="Arial"/>
              </a:rPr>
              <a:t>los objetivos.</a:t>
            </a:r>
          </a:p>
          <a:p>
            <a:endParaRPr lang="es-ES_tradnl" sz="2200" dirty="0" smtClean="0">
              <a:latin typeface="Arial"/>
              <a:cs typeface="Arial"/>
            </a:endParaRPr>
          </a:p>
          <a:p>
            <a:r>
              <a:rPr lang="es-ES_tradnl" sz="2200" dirty="0" smtClean="0">
                <a:latin typeface="Arial"/>
                <a:cs typeface="Arial"/>
              </a:rPr>
              <a:t>Es </a:t>
            </a:r>
            <a:r>
              <a:rPr lang="es-ES_tradnl" sz="2200" dirty="0">
                <a:latin typeface="Arial"/>
                <a:cs typeface="Arial"/>
              </a:rPr>
              <a:t>inversamente proporcional al aumento </a:t>
            </a:r>
            <a:r>
              <a:rPr lang="es-ES_tradnl" sz="2200" dirty="0" smtClean="0">
                <a:latin typeface="Arial"/>
                <a:cs typeface="Arial"/>
              </a:rPr>
              <a:t>propio de </a:t>
            </a:r>
            <a:r>
              <a:rPr lang="es-ES_tradnl" sz="2200" dirty="0">
                <a:latin typeface="Arial"/>
                <a:cs typeface="Arial"/>
              </a:rPr>
              <a:t>los </a:t>
            </a:r>
            <a:r>
              <a:rPr lang="es-ES_tradnl" sz="2200" dirty="0" smtClean="0">
                <a:latin typeface="Arial"/>
                <a:cs typeface="Arial"/>
              </a:rPr>
              <a:t>mismos.</a:t>
            </a:r>
          </a:p>
          <a:p>
            <a:r>
              <a:rPr lang="es-ES_tradnl" sz="2200" dirty="0" smtClean="0">
                <a:latin typeface="Arial"/>
                <a:cs typeface="Arial"/>
              </a:rPr>
              <a:t>Mientras mayor aumento sea el objetivo que se use menor profundidad de campo obtendremos.  </a:t>
            </a:r>
            <a:endParaRPr lang="es-ES_tradnl" sz="2200" dirty="0">
              <a:latin typeface="Arial"/>
              <a:cs typeface="Arial"/>
            </a:endParaRPr>
          </a:p>
        </p:txBody>
      </p:sp>
      <p:sp>
        <p:nvSpPr>
          <p:cNvPr id="17" name="Rectángulo 16"/>
          <p:cNvSpPr/>
          <p:nvPr/>
        </p:nvSpPr>
        <p:spPr>
          <a:xfrm>
            <a:off x="3393229" y="267545"/>
            <a:ext cx="3723553" cy="430887"/>
          </a:xfrm>
          <a:prstGeom prst="rect">
            <a:avLst/>
          </a:prstGeom>
        </p:spPr>
        <p:txBody>
          <a:bodyPr wrap="square">
            <a:spAutoFit/>
          </a:bodyPr>
          <a:lstStyle/>
          <a:p>
            <a:r>
              <a:rPr lang="es-ES_tradnl" sz="2200" b="1" dirty="0" smtClean="0">
                <a:latin typeface="Arial"/>
                <a:cs typeface="Arial"/>
              </a:rPr>
              <a:t>Profundidad de campo:</a:t>
            </a:r>
            <a:endParaRPr lang="es-ES_tradnl" sz="2200" b="1" dirty="0">
              <a:latin typeface="Arial"/>
              <a:cs typeface="Arial"/>
            </a:endParaRPr>
          </a:p>
        </p:txBody>
      </p:sp>
      <p:pic>
        <p:nvPicPr>
          <p:cNvPr id="18" name="Imagen 17" descr="profundidad de campo.jpg"/>
          <p:cNvPicPr>
            <a:picLocks noChangeAspect="1"/>
          </p:cNvPicPr>
          <p:nvPr/>
        </p:nvPicPr>
        <p:blipFill>
          <a:blip r:embed="rId2"/>
          <a:stretch>
            <a:fillRect/>
          </a:stretch>
        </p:blipFill>
        <p:spPr>
          <a:xfrm>
            <a:off x="-1" y="-24091"/>
            <a:ext cx="3422903" cy="3422903"/>
          </a:xfrm>
          <a:prstGeom prst="rect">
            <a:avLst/>
          </a:prstGeom>
        </p:spPr>
      </p:pic>
      <p:pic>
        <p:nvPicPr>
          <p:cNvPr id="19" name="Imagen 18" descr="foto pinza_1.jpg"/>
          <p:cNvPicPr>
            <a:picLocks noChangeAspect="1"/>
          </p:cNvPicPr>
          <p:nvPr/>
        </p:nvPicPr>
        <p:blipFill>
          <a:blip r:embed="rId3"/>
          <a:srcRect t="18325" b="11688"/>
          <a:stretch>
            <a:fillRect/>
          </a:stretch>
        </p:blipFill>
        <p:spPr>
          <a:xfrm>
            <a:off x="342205" y="3774470"/>
            <a:ext cx="2705100" cy="2844271"/>
          </a:xfrm>
          <a:prstGeom prst="rect">
            <a:avLst/>
          </a:prstGeom>
        </p:spPr>
      </p:pic>
      <p:pic>
        <p:nvPicPr>
          <p:cNvPr id="20" name="Imagen 19" descr="foto pinza_2.jpg"/>
          <p:cNvPicPr>
            <a:picLocks noChangeAspect="1"/>
          </p:cNvPicPr>
          <p:nvPr/>
        </p:nvPicPr>
        <p:blipFill>
          <a:blip r:embed="rId4"/>
          <a:srcRect t="20769" b="6162"/>
          <a:stretch>
            <a:fillRect/>
          </a:stretch>
        </p:blipFill>
        <p:spPr>
          <a:xfrm>
            <a:off x="3219450" y="3774470"/>
            <a:ext cx="2705100" cy="2826377"/>
          </a:xfrm>
          <a:prstGeom prst="rect">
            <a:avLst/>
          </a:prstGeom>
        </p:spPr>
      </p:pic>
      <p:pic>
        <p:nvPicPr>
          <p:cNvPr id="21" name="Imagen 20" descr="foto pinza_3.jpg"/>
          <p:cNvPicPr>
            <a:picLocks noChangeAspect="1"/>
          </p:cNvPicPr>
          <p:nvPr/>
        </p:nvPicPr>
        <p:blipFill>
          <a:blip r:embed="rId5"/>
          <a:srcRect t="19326" b="8046"/>
          <a:stretch>
            <a:fillRect/>
          </a:stretch>
        </p:blipFill>
        <p:spPr>
          <a:xfrm>
            <a:off x="6213520" y="3774470"/>
            <a:ext cx="2705100" cy="2826377"/>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Imagen 9" descr="00.png"/>
          <p:cNvPicPr>
            <a:picLocks noChangeAspect="1"/>
          </p:cNvPicPr>
          <p:nvPr/>
        </p:nvPicPr>
        <p:blipFill>
          <a:blip r:embed="rId2"/>
          <a:srcRect l="18918" r="20166" b="7121"/>
          <a:stretch>
            <a:fillRect/>
          </a:stretch>
        </p:blipFill>
        <p:spPr>
          <a:xfrm>
            <a:off x="-13570" y="1367369"/>
            <a:ext cx="5383856" cy="5236627"/>
          </a:xfrm>
          <a:prstGeom prst="rect">
            <a:avLst/>
          </a:prstGeom>
        </p:spPr>
      </p:pic>
      <p:sp>
        <p:nvSpPr>
          <p:cNvPr id="12" name="CuadroTexto 11"/>
          <p:cNvSpPr txBox="1"/>
          <p:nvPr/>
        </p:nvSpPr>
        <p:spPr>
          <a:xfrm>
            <a:off x="3247571" y="60050"/>
            <a:ext cx="5896429" cy="1200329"/>
          </a:xfrm>
          <a:prstGeom prst="rect">
            <a:avLst/>
          </a:prstGeom>
          <a:noFill/>
        </p:spPr>
        <p:txBody>
          <a:bodyPr wrap="square" rtlCol="0">
            <a:spAutoFit/>
          </a:bodyPr>
          <a:lstStyle/>
          <a:p>
            <a:pPr marL="342900" indent="-342900"/>
            <a:r>
              <a:rPr lang="es-ES_tradnl" dirty="0" smtClean="0"/>
              <a:t>1. Prender </a:t>
            </a:r>
            <a:r>
              <a:rPr lang="es-ES_tradnl" dirty="0"/>
              <a:t>el </a:t>
            </a:r>
            <a:r>
              <a:rPr lang="es-ES_tradnl" dirty="0" smtClean="0"/>
              <a:t>microscopio</a:t>
            </a:r>
          </a:p>
          <a:p>
            <a:pPr marL="342900" indent="-342900"/>
            <a:r>
              <a:rPr lang="es-ES_tradnl" dirty="0" smtClean="0"/>
              <a:t>2. Observar </a:t>
            </a:r>
            <a:r>
              <a:rPr lang="es-ES_tradnl" dirty="0"/>
              <a:t>por el </a:t>
            </a:r>
            <a:r>
              <a:rPr lang="es-ES_tradnl" dirty="0" smtClean="0"/>
              <a:t>objetivo</a:t>
            </a:r>
            <a:endParaRPr lang="es-ES_tradnl" dirty="0"/>
          </a:p>
          <a:p>
            <a:pPr marL="342900" indent="-342900"/>
            <a:r>
              <a:rPr lang="es-ES_tradnl" dirty="0"/>
              <a:t> de 10 </a:t>
            </a:r>
            <a:r>
              <a:rPr lang="es-ES_tradnl" dirty="0" err="1" smtClean="0"/>
              <a:t>x</a:t>
            </a:r>
            <a:endParaRPr lang="es-ES_tradnl" dirty="0" smtClean="0"/>
          </a:p>
          <a:p>
            <a:pPr marL="342900" indent="-342900"/>
            <a:r>
              <a:rPr lang="es-ES_tradnl" dirty="0" smtClean="0"/>
              <a:t>3. Abrir el diafragma de campo</a:t>
            </a:r>
          </a:p>
        </p:txBody>
      </p:sp>
      <p:sp>
        <p:nvSpPr>
          <p:cNvPr id="13" name="Rectángulo 12"/>
          <p:cNvSpPr/>
          <p:nvPr/>
        </p:nvSpPr>
        <p:spPr>
          <a:xfrm>
            <a:off x="4572000" y="5680666"/>
            <a:ext cx="4572000" cy="923330"/>
          </a:xfrm>
          <a:prstGeom prst="rect">
            <a:avLst/>
          </a:prstGeom>
        </p:spPr>
        <p:txBody>
          <a:bodyPr>
            <a:spAutoFit/>
          </a:bodyPr>
          <a:lstStyle/>
          <a:p>
            <a:pPr marL="342900" indent="-342900"/>
            <a:r>
              <a:rPr lang="es-ES_tradnl" dirty="0"/>
              <a:t>4</a:t>
            </a:r>
            <a:r>
              <a:rPr lang="es-ES_tradnl" dirty="0" smtClean="0"/>
              <a:t>. Subir y bajar el condensador</a:t>
            </a:r>
          </a:p>
          <a:p>
            <a:pPr marL="342900" indent="-342900"/>
            <a:r>
              <a:rPr lang="es-ES_tradnl" dirty="0" smtClean="0"/>
              <a:t>hasta observar el filamento de la lámpara</a:t>
            </a:r>
          </a:p>
          <a:p>
            <a:pPr marL="342900" indent="-342900"/>
            <a:r>
              <a:rPr lang="es-ES_tradnl" dirty="0" smtClean="0"/>
              <a:t>5. Enfocar el filamento con el micrométrico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1" name="Imagen 10" descr="001.png"/>
          <p:cNvPicPr>
            <a:picLocks noChangeAspect="1"/>
          </p:cNvPicPr>
          <p:nvPr/>
        </p:nvPicPr>
        <p:blipFill>
          <a:blip r:embed="rId2"/>
          <a:stretch>
            <a:fillRect/>
          </a:stretch>
        </p:blipFill>
        <p:spPr>
          <a:xfrm>
            <a:off x="2644258" y="673254"/>
            <a:ext cx="6516983" cy="6184746"/>
          </a:xfrm>
          <a:prstGeom prst="rect">
            <a:avLst/>
          </a:prstGeom>
        </p:spPr>
      </p:pic>
      <p:sp>
        <p:nvSpPr>
          <p:cNvPr id="4" name="Rectángulo 3"/>
          <p:cNvSpPr/>
          <p:nvPr/>
        </p:nvSpPr>
        <p:spPr>
          <a:xfrm>
            <a:off x="0" y="0"/>
            <a:ext cx="4572000" cy="1477328"/>
          </a:xfrm>
          <a:prstGeom prst="rect">
            <a:avLst/>
          </a:prstGeom>
        </p:spPr>
        <p:txBody>
          <a:bodyPr>
            <a:spAutoFit/>
          </a:bodyPr>
          <a:lstStyle/>
          <a:p>
            <a:pPr marL="342900" indent="-342900"/>
            <a:r>
              <a:rPr lang="es-ES_tradnl" dirty="0" smtClean="0"/>
              <a:t>6. Con los tornillos del condensador alinear la lámpara una vez enfocada.</a:t>
            </a:r>
          </a:p>
          <a:p>
            <a:pPr marL="342900" indent="-342900"/>
            <a:r>
              <a:rPr lang="es-ES_tradnl" dirty="0" smtClean="0"/>
              <a:t>7. Ajustar la intensidad de luz del microscopio</a:t>
            </a:r>
          </a:p>
          <a:p>
            <a:pPr marL="342900" indent="-342900"/>
            <a:r>
              <a:rPr lang="es-ES_tradnl" dirty="0"/>
              <a:t>8</a:t>
            </a:r>
            <a:r>
              <a:rPr lang="es-ES_tradnl" dirty="0" smtClean="0"/>
              <a:t>. Cerrar a ¾ de camino el diafragma de campo</a:t>
            </a:r>
          </a:p>
          <a:p>
            <a:pPr marL="342900" indent="-342900"/>
            <a:r>
              <a:rPr lang="es-ES_tradnl" dirty="0" smtClean="0"/>
              <a:t>9. Colocar una preparación a observar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Imagen 3" descr="00.png"/>
          <p:cNvPicPr>
            <a:picLocks noChangeAspect="1"/>
          </p:cNvPicPr>
          <p:nvPr/>
        </p:nvPicPr>
        <p:blipFill>
          <a:blip r:embed="rId2"/>
          <a:stretch>
            <a:fillRect/>
          </a:stretch>
        </p:blipFill>
        <p:spPr>
          <a:xfrm>
            <a:off x="18304" y="964168"/>
            <a:ext cx="5385027" cy="5385027"/>
          </a:xfrm>
          <a:prstGeom prst="rect">
            <a:avLst/>
          </a:prstGeom>
        </p:spPr>
      </p:pic>
      <p:sp>
        <p:nvSpPr>
          <p:cNvPr id="5" name="Rectángulo 4"/>
          <p:cNvSpPr/>
          <p:nvPr/>
        </p:nvSpPr>
        <p:spPr>
          <a:xfrm>
            <a:off x="4572000" y="40838"/>
            <a:ext cx="4572000" cy="2862323"/>
          </a:xfrm>
          <a:prstGeom prst="rect">
            <a:avLst/>
          </a:prstGeom>
        </p:spPr>
        <p:txBody>
          <a:bodyPr>
            <a:spAutoFit/>
          </a:bodyPr>
          <a:lstStyle/>
          <a:p>
            <a:pPr marL="342900" indent="-342900"/>
            <a:r>
              <a:rPr lang="es-ES_tradnl" dirty="0" smtClean="0"/>
              <a:t>10. Una vez alineada la fuente de luz, es necesario alinear los lentes del condensador. </a:t>
            </a:r>
          </a:p>
          <a:p>
            <a:pPr marL="342900" indent="-342900"/>
            <a:r>
              <a:rPr lang="es-ES_tradnl" dirty="0" smtClean="0"/>
              <a:t>SI LA FUENTE DE LUZ ES FIJA ENTONCES:</a:t>
            </a:r>
          </a:p>
          <a:p>
            <a:pPr marL="342900" indent="-342900"/>
            <a:endParaRPr lang="es-ES_tradnl" dirty="0" smtClean="0"/>
          </a:p>
          <a:p>
            <a:pPr marL="342900" indent="-342900"/>
            <a:r>
              <a:rPr lang="es-ES_tradnl" dirty="0" smtClean="0"/>
              <a:t>11. Es probable que al observar una laminilla se observe algo como en la figura. </a:t>
            </a:r>
          </a:p>
          <a:p>
            <a:pPr marL="342900" indent="-342900"/>
            <a:r>
              <a:rPr lang="es-ES_tradnl" dirty="0" smtClean="0"/>
              <a:t>12. Cerrar el diafragma de campo o diafragma </a:t>
            </a:r>
            <a:r>
              <a:rPr lang="es-ES_tradnl" dirty="0" err="1" smtClean="0"/>
              <a:t>irirs</a:t>
            </a:r>
            <a:r>
              <a:rPr lang="es-ES_tradnl" dirty="0" smtClean="0"/>
              <a:t> casi completamente y enfocar los límites del diafragma</a:t>
            </a:r>
          </a:p>
        </p:txBody>
      </p:sp>
      <p:sp>
        <p:nvSpPr>
          <p:cNvPr id="6" name="Rectángulo 5"/>
          <p:cNvSpPr/>
          <p:nvPr/>
        </p:nvSpPr>
        <p:spPr>
          <a:xfrm>
            <a:off x="4572000" y="5738975"/>
            <a:ext cx="4572000" cy="923330"/>
          </a:xfrm>
          <a:prstGeom prst="rect">
            <a:avLst/>
          </a:prstGeom>
        </p:spPr>
        <p:txBody>
          <a:bodyPr>
            <a:spAutoFit/>
          </a:bodyPr>
          <a:lstStyle/>
          <a:p>
            <a:pPr marL="342900" indent="-342900"/>
            <a:r>
              <a:rPr lang="es-ES_tradnl" dirty="0" smtClean="0"/>
              <a:t>13. Con los tornillos del condensador mover </a:t>
            </a:r>
          </a:p>
          <a:p>
            <a:pPr marL="342900" indent="-342900"/>
            <a:r>
              <a:rPr lang="es-ES_tradnl" dirty="0" smtClean="0"/>
              <a:t>La imagen hacia arriba y hacia la derecha hasta que quede centrada la imagen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Imagen 3" descr="01.png"/>
          <p:cNvPicPr>
            <a:picLocks noChangeAspect="1"/>
          </p:cNvPicPr>
          <p:nvPr/>
        </p:nvPicPr>
        <p:blipFill>
          <a:blip r:embed="rId2"/>
          <a:stretch>
            <a:fillRect/>
          </a:stretch>
        </p:blipFill>
        <p:spPr>
          <a:xfrm>
            <a:off x="39415" y="1430561"/>
            <a:ext cx="5283893" cy="5026142"/>
          </a:xfrm>
          <a:prstGeom prst="rect">
            <a:avLst/>
          </a:prstGeom>
        </p:spPr>
      </p:pic>
      <p:sp>
        <p:nvSpPr>
          <p:cNvPr id="5" name="Rectángulo 4"/>
          <p:cNvSpPr/>
          <p:nvPr/>
        </p:nvSpPr>
        <p:spPr>
          <a:xfrm>
            <a:off x="4572000" y="5680666"/>
            <a:ext cx="4572000" cy="646331"/>
          </a:xfrm>
          <a:prstGeom prst="rect">
            <a:avLst/>
          </a:prstGeom>
        </p:spPr>
        <p:txBody>
          <a:bodyPr>
            <a:spAutoFit/>
          </a:bodyPr>
          <a:lstStyle/>
          <a:p>
            <a:pPr marL="342900" indent="-342900"/>
            <a:r>
              <a:rPr lang="es-ES_tradnl" dirty="0" smtClean="0"/>
              <a:t>15. Subir y bajar el condensador si es necesario para enfocar correctamente</a:t>
            </a:r>
          </a:p>
        </p:txBody>
      </p:sp>
      <p:sp>
        <p:nvSpPr>
          <p:cNvPr id="6" name="Rectángulo 5"/>
          <p:cNvSpPr/>
          <p:nvPr/>
        </p:nvSpPr>
        <p:spPr>
          <a:xfrm>
            <a:off x="4572000" y="208741"/>
            <a:ext cx="4572000" cy="923330"/>
          </a:xfrm>
          <a:prstGeom prst="rect">
            <a:avLst/>
          </a:prstGeom>
        </p:spPr>
        <p:txBody>
          <a:bodyPr>
            <a:spAutoFit/>
          </a:bodyPr>
          <a:lstStyle/>
          <a:p>
            <a:pPr marL="342900" indent="-342900"/>
            <a:r>
              <a:rPr lang="es-ES_tradnl" dirty="0" smtClean="0"/>
              <a:t>14. Una vez centrada, enfocar con el tornillo micrométrico la imagen hasta que se vea nítida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Imagen 2" descr="02.png"/>
          <p:cNvPicPr>
            <a:picLocks noChangeAspect="1"/>
          </p:cNvPicPr>
          <p:nvPr/>
        </p:nvPicPr>
        <p:blipFill>
          <a:blip r:embed="rId2"/>
          <a:stretch>
            <a:fillRect/>
          </a:stretch>
        </p:blipFill>
        <p:spPr>
          <a:xfrm>
            <a:off x="0" y="1278770"/>
            <a:ext cx="5410291" cy="5039424"/>
          </a:xfrm>
          <a:prstGeom prst="rect">
            <a:avLst/>
          </a:prstGeom>
        </p:spPr>
      </p:pic>
      <p:sp>
        <p:nvSpPr>
          <p:cNvPr id="4" name="Rectángulo 3"/>
          <p:cNvSpPr/>
          <p:nvPr/>
        </p:nvSpPr>
        <p:spPr>
          <a:xfrm>
            <a:off x="4572000" y="400086"/>
            <a:ext cx="4572000" cy="1754327"/>
          </a:xfrm>
          <a:prstGeom prst="rect">
            <a:avLst/>
          </a:prstGeom>
        </p:spPr>
        <p:txBody>
          <a:bodyPr>
            <a:spAutoFit/>
          </a:bodyPr>
          <a:lstStyle/>
          <a:p>
            <a:pPr marL="342900" indent="-342900"/>
            <a:r>
              <a:rPr lang="es-ES_tradnl" dirty="0" smtClean="0"/>
              <a:t>16. Abrir el diafragma del condensador hasta que ocupe todo el campo de observación, observando que las orillas de la imagen toquen los límites del campo al mismo tiempo… si no es así ajustar con los tornillos del condensador</a:t>
            </a:r>
          </a:p>
        </p:txBody>
      </p:sp>
      <p:sp>
        <p:nvSpPr>
          <p:cNvPr id="5" name="Rectángulo 4"/>
          <p:cNvSpPr/>
          <p:nvPr/>
        </p:nvSpPr>
        <p:spPr>
          <a:xfrm>
            <a:off x="5111276" y="5255878"/>
            <a:ext cx="4039234" cy="1477328"/>
          </a:xfrm>
          <a:prstGeom prst="rect">
            <a:avLst/>
          </a:prstGeom>
        </p:spPr>
        <p:txBody>
          <a:bodyPr wrap="square">
            <a:spAutoFit/>
          </a:bodyPr>
          <a:lstStyle/>
          <a:p>
            <a:pPr marL="342900" indent="-342900"/>
            <a:r>
              <a:rPr lang="es-ES_tradnl" dirty="0" smtClean="0"/>
              <a:t>NOTA: La intensidad de luz no se ajusta con el diafragma iris ni con el diafragma del condensador. Para eso se usa el botón de</a:t>
            </a:r>
            <a:r>
              <a:rPr lang="es-ES_tradnl" dirty="0" smtClean="0"/>
              <a:t> regulaci</a:t>
            </a:r>
            <a:r>
              <a:rPr lang="es-ES_tradnl" dirty="0" smtClean="0"/>
              <a:t>ón </a:t>
            </a:r>
            <a:r>
              <a:rPr lang="es-ES_tradnl" dirty="0" smtClean="0"/>
              <a:t>o  </a:t>
            </a:r>
            <a:r>
              <a:rPr lang="es-ES_tradnl" dirty="0" smtClean="0"/>
              <a:t>potencia de la lámpara.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Imagen 3" descr="03.png"/>
          <p:cNvPicPr>
            <a:picLocks noChangeAspect="1"/>
          </p:cNvPicPr>
          <p:nvPr/>
        </p:nvPicPr>
        <p:blipFill>
          <a:blip r:embed="rId2"/>
          <a:stretch>
            <a:fillRect/>
          </a:stretch>
        </p:blipFill>
        <p:spPr>
          <a:xfrm>
            <a:off x="1730558" y="20884"/>
            <a:ext cx="5682883" cy="5659782"/>
          </a:xfrm>
          <a:prstGeom prst="rect">
            <a:avLst/>
          </a:prstGeom>
        </p:spPr>
      </p:pic>
      <p:sp>
        <p:nvSpPr>
          <p:cNvPr id="5" name="Rectángulo 4"/>
          <p:cNvSpPr/>
          <p:nvPr/>
        </p:nvSpPr>
        <p:spPr>
          <a:xfrm>
            <a:off x="2407772" y="5865332"/>
            <a:ext cx="4572000" cy="923330"/>
          </a:xfrm>
          <a:prstGeom prst="rect">
            <a:avLst/>
          </a:prstGeom>
        </p:spPr>
        <p:txBody>
          <a:bodyPr>
            <a:spAutoFit/>
          </a:bodyPr>
          <a:lstStyle/>
          <a:p>
            <a:pPr marL="342900" indent="-342900"/>
            <a:r>
              <a:rPr lang="es-ES_tradnl" dirty="0" smtClean="0"/>
              <a:t>17. Una vez alineados los lentes y ajustada la luz, tendremos una imagen nítida y clara del espécimen que observemos.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CuadroTexto 5"/>
          <p:cNvSpPr txBox="1"/>
          <p:nvPr/>
        </p:nvSpPr>
        <p:spPr>
          <a:xfrm>
            <a:off x="304049" y="310431"/>
            <a:ext cx="6687197" cy="369332"/>
          </a:xfrm>
          <a:prstGeom prst="rect">
            <a:avLst/>
          </a:prstGeom>
          <a:noFill/>
        </p:spPr>
        <p:txBody>
          <a:bodyPr wrap="none" rtlCol="0">
            <a:spAutoFit/>
          </a:bodyPr>
          <a:lstStyle/>
          <a:p>
            <a:r>
              <a:rPr lang="es-ES_tradnl" b="1" dirty="0" smtClean="0">
                <a:latin typeface="Arial"/>
                <a:cs typeface="Arial"/>
              </a:rPr>
              <a:t>FUENTES DE ILUMINACIÓN</a:t>
            </a:r>
            <a:r>
              <a:rPr lang="es-ES_tradnl" b="1" dirty="0" smtClean="0">
                <a:latin typeface="Arial"/>
                <a:cs typeface="Arial"/>
              </a:rPr>
              <a:t> </a:t>
            </a:r>
            <a:r>
              <a:rPr lang="es-ES_tradnl" b="1" dirty="0" smtClean="0">
                <a:latin typeface="Arial"/>
                <a:cs typeface="Arial"/>
              </a:rPr>
              <a:t>Y TIPOS DE </a:t>
            </a:r>
            <a:r>
              <a:rPr lang="es-ES_tradnl" b="1" dirty="0" smtClean="0">
                <a:latin typeface="Arial"/>
                <a:cs typeface="Arial"/>
              </a:rPr>
              <a:t>MICROSCOPIOS </a:t>
            </a:r>
            <a:endParaRPr lang="es-ES_tradnl" b="1" dirty="0">
              <a:latin typeface="Arial"/>
              <a:cs typeface="Arial"/>
            </a:endParaRPr>
          </a:p>
        </p:txBody>
      </p:sp>
      <p:sp>
        <p:nvSpPr>
          <p:cNvPr id="7" name="CuadroTexto 6"/>
          <p:cNvSpPr txBox="1"/>
          <p:nvPr/>
        </p:nvSpPr>
        <p:spPr>
          <a:xfrm>
            <a:off x="581641" y="1133300"/>
            <a:ext cx="777657" cy="369332"/>
          </a:xfrm>
          <a:prstGeom prst="rect">
            <a:avLst/>
          </a:prstGeom>
          <a:noFill/>
        </p:spPr>
        <p:txBody>
          <a:bodyPr wrap="square" rtlCol="0">
            <a:spAutoFit/>
          </a:bodyPr>
          <a:lstStyle/>
          <a:p>
            <a:r>
              <a:rPr lang="es-ES_tradnl" b="1" dirty="0" smtClean="0">
                <a:latin typeface="Arial"/>
                <a:cs typeface="Arial"/>
              </a:rPr>
              <a:t>LUZ</a:t>
            </a:r>
            <a:endParaRPr lang="es-ES_tradnl" b="1" dirty="0">
              <a:latin typeface="Arial"/>
              <a:cs typeface="Arial"/>
            </a:endParaRPr>
          </a:p>
        </p:txBody>
      </p:sp>
      <p:sp>
        <p:nvSpPr>
          <p:cNvPr id="8" name="CuadroTexto 7"/>
          <p:cNvSpPr txBox="1"/>
          <p:nvPr/>
        </p:nvSpPr>
        <p:spPr>
          <a:xfrm>
            <a:off x="524071" y="4311135"/>
            <a:ext cx="2105108" cy="369332"/>
          </a:xfrm>
          <a:prstGeom prst="rect">
            <a:avLst/>
          </a:prstGeom>
          <a:noFill/>
        </p:spPr>
        <p:txBody>
          <a:bodyPr wrap="square" rtlCol="0">
            <a:spAutoFit/>
          </a:bodyPr>
          <a:lstStyle/>
          <a:p>
            <a:r>
              <a:rPr lang="es-ES_tradnl" b="1" dirty="0" smtClean="0">
                <a:latin typeface="Arial"/>
                <a:cs typeface="Arial"/>
              </a:rPr>
              <a:t>ELECTRONICOS</a:t>
            </a:r>
            <a:endParaRPr lang="es-ES_tradnl" b="1" dirty="0">
              <a:latin typeface="Arial"/>
              <a:cs typeface="Arial"/>
            </a:endParaRPr>
          </a:p>
        </p:txBody>
      </p:sp>
      <p:sp>
        <p:nvSpPr>
          <p:cNvPr id="9" name="CuadroTexto 8"/>
          <p:cNvSpPr txBox="1"/>
          <p:nvPr/>
        </p:nvSpPr>
        <p:spPr>
          <a:xfrm>
            <a:off x="1238759" y="1126984"/>
            <a:ext cx="4556174" cy="3139321"/>
          </a:xfrm>
          <a:prstGeom prst="rect">
            <a:avLst/>
          </a:prstGeom>
          <a:noFill/>
        </p:spPr>
        <p:txBody>
          <a:bodyPr wrap="square" rtlCol="0">
            <a:spAutoFit/>
          </a:bodyPr>
          <a:lstStyle/>
          <a:p>
            <a:pPr marL="342900" indent="-342900">
              <a:buAutoNum type="arabicPeriod"/>
            </a:pPr>
            <a:r>
              <a:rPr lang="es-ES_tradnl" dirty="0" err="1" smtClean="0">
                <a:latin typeface="Arial"/>
                <a:cs typeface="Arial"/>
              </a:rPr>
              <a:t>Microscoìo</a:t>
            </a:r>
            <a:r>
              <a:rPr lang="es-ES_tradnl" dirty="0" smtClean="0">
                <a:latin typeface="Arial"/>
                <a:cs typeface="Arial"/>
              </a:rPr>
              <a:t> compuesto</a:t>
            </a:r>
          </a:p>
          <a:p>
            <a:pPr marL="342900" indent="-342900">
              <a:buAutoNum type="arabicPeriod"/>
            </a:pPr>
            <a:r>
              <a:rPr lang="es-ES_tradnl" dirty="0" smtClean="0">
                <a:latin typeface="Arial"/>
                <a:cs typeface="Arial"/>
              </a:rPr>
              <a:t>Microscopio de campo oscuro</a:t>
            </a:r>
          </a:p>
          <a:p>
            <a:pPr marL="342900" indent="-342900">
              <a:buAutoNum type="arabicPeriod"/>
            </a:pPr>
            <a:r>
              <a:rPr lang="es-ES_tradnl" dirty="0" smtClean="0">
                <a:latin typeface="Arial"/>
                <a:cs typeface="Arial"/>
              </a:rPr>
              <a:t>Microscopio de contraste de fases</a:t>
            </a:r>
          </a:p>
          <a:p>
            <a:pPr marL="342900" indent="-342900">
              <a:buAutoNum type="arabicPeriod"/>
            </a:pPr>
            <a:r>
              <a:rPr lang="es-ES_tradnl" dirty="0" smtClean="0">
                <a:latin typeface="Arial"/>
                <a:cs typeface="Arial"/>
              </a:rPr>
              <a:t>Microscopio de contraste </a:t>
            </a:r>
            <a:r>
              <a:rPr lang="es-ES_tradnl" dirty="0" err="1" smtClean="0">
                <a:latin typeface="Arial"/>
                <a:cs typeface="Arial"/>
              </a:rPr>
              <a:t>interferencial</a:t>
            </a:r>
            <a:r>
              <a:rPr lang="es-ES_tradnl" dirty="0" smtClean="0">
                <a:latin typeface="Arial"/>
                <a:cs typeface="Arial"/>
              </a:rPr>
              <a:t> diferencial o </a:t>
            </a:r>
            <a:r>
              <a:rPr lang="es-ES_tradnl" dirty="0" err="1" smtClean="0">
                <a:latin typeface="Arial"/>
                <a:cs typeface="Arial"/>
              </a:rPr>
              <a:t>Nomarski</a:t>
            </a:r>
            <a:endParaRPr lang="es-ES_tradnl" dirty="0" smtClean="0">
              <a:latin typeface="Arial"/>
              <a:cs typeface="Arial"/>
            </a:endParaRPr>
          </a:p>
          <a:p>
            <a:pPr marL="342900" indent="-342900">
              <a:buAutoNum type="arabicPeriod"/>
            </a:pPr>
            <a:r>
              <a:rPr lang="es-ES_tradnl" dirty="0" smtClean="0">
                <a:latin typeface="Arial"/>
                <a:cs typeface="Arial"/>
              </a:rPr>
              <a:t>Microscopio de luz polarizada</a:t>
            </a:r>
          </a:p>
          <a:p>
            <a:pPr marL="342900" indent="-342900">
              <a:buAutoNum type="arabicPeriod"/>
            </a:pPr>
            <a:r>
              <a:rPr lang="es-ES_tradnl" dirty="0" smtClean="0">
                <a:latin typeface="Arial"/>
                <a:cs typeface="Arial"/>
              </a:rPr>
              <a:t>Microscopio de fluorescencia o de radiación ultravioleta</a:t>
            </a:r>
          </a:p>
          <a:p>
            <a:pPr marL="342900" indent="-342900">
              <a:buAutoNum type="arabicPeriod"/>
            </a:pPr>
            <a:r>
              <a:rPr lang="es-ES_tradnl" dirty="0" smtClean="0">
                <a:latin typeface="Arial"/>
                <a:cs typeface="Arial"/>
              </a:rPr>
              <a:t>Microscopio </a:t>
            </a:r>
            <a:r>
              <a:rPr lang="es-ES_tradnl" dirty="0" err="1" smtClean="0">
                <a:latin typeface="Arial"/>
                <a:cs typeface="Arial"/>
              </a:rPr>
              <a:t>tridimencional</a:t>
            </a:r>
            <a:r>
              <a:rPr lang="es-ES_tradnl" dirty="0" smtClean="0">
                <a:latin typeface="Arial"/>
                <a:cs typeface="Arial"/>
              </a:rPr>
              <a:t> de rastreo </a:t>
            </a:r>
            <a:r>
              <a:rPr lang="es-ES_tradnl" dirty="0" err="1" smtClean="0">
                <a:latin typeface="Arial"/>
                <a:cs typeface="Arial"/>
              </a:rPr>
              <a:t>confocal</a:t>
            </a:r>
            <a:endParaRPr lang="es-ES_tradnl" dirty="0" smtClean="0">
              <a:latin typeface="Arial"/>
              <a:cs typeface="Arial"/>
            </a:endParaRPr>
          </a:p>
          <a:p>
            <a:pPr marL="342900" indent="-342900">
              <a:buAutoNum type="arabicPeriod"/>
            </a:pPr>
            <a:endParaRPr lang="es-ES_tradnl" dirty="0" smtClean="0">
              <a:latin typeface="Arial"/>
              <a:cs typeface="Arial"/>
            </a:endParaRPr>
          </a:p>
        </p:txBody>
      </p:sp>
      <p:sp>
        <p:nvSpPr>
          <p:cNvPr id="10" name="CuadroTexto 9"/>
          <p:cNvSpPr txBox="1"/>
          <p:nvPr/>
        </p:nvSpPr>
        <p:spPr>
          <a:xfrm>
            <a:off x="1248070" y="4749656"/>
            <a:ext cx="5727303" cy="1477328"/>
          </a:xfrm>
          <a:prstGeom prst="rect">
            <a:avLst/>
          </a:prstGeom>
          <a:noFill/>
        </p:spPr>
        <p:txBody>
          <a:bodyPr wrap="square" rtlCol="0">
            <a:spAutoFit/>
          </a:bodyPr>
          <a:lstStyle/>
          <a:p>
            <a:pPr marL="342900" indent="-342900">
              <a:buAutoNum type="arabicPeriod"/>
            </a:pPr>
            <a:r>
              <a:rPr lang="es-ES_tradnl" dirty="0" smtClean="0">
                <a:latin typeface="Arial"/>
                <a:cs typeface="Arial"/>
              </a:rPr>
              <a:t>Microscopio electrónico de barrido (MEB)</a:t>
            </a:r>
          </a:p>
          <a:p>
            <a:pPr marL="342900" indent="-342900">
              <a:buAutoNum type="arabicPeriod"/>
            </a:pPr>
            <a:r>
              <a:rPr lang="es-ES_tradnl" dirty="0" smtClean="0">
                <a:latin typeface="Arial"/>
                <a:cs typeface="Arial"/>
              </a:rPr>
              <a:t>Microscopio electrónico de transmisión (MET)</a:t>
            </a:r>
          </a:p>
          <a:p>
            <a:pPr marL="342900" indent="-342900">
              <a:buAutoNum type="arabicPeriod"/>
            </a:pPr>
            <a:r>
              <a:rPr lang="es-ES_tradnl" dirty="0" smtClean="0">
                <a:latin typeface="Arial"/>
                <a:cs typeface="Arial"/>
              </a:rPr>
              <a:t>Microscopio de fuerza atómica  (AFM) </a:t>
            </a:r>
          </a:p>
          <a:p>
            <a:pPr marL="342900" indent="-342900">
              <a:buAutoNum type="arabicPeriod"/>
            </a:pPr>
            <a:endParaRPr lang="es-ES_tradnl" dirty="0" smtClean="0">
              <a:latin typeface="Arial"/>
              <a:cs typeface="Arial"/>
            </a:endParaRPr>
          </a:p>
          <a:p>
            <a:pPr marL="342900" indent="-342900">
              <a:buAutoNum type="arabicPeriod"/>
            </a:pPr>
            <a:endParaRPr lang="es-ES_tradnl" dirty="0" smtClean="0">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Imagen 5" descr="microscopio.jpg"/>
          <p:cNvPicPr>
            <a:picLocks noChangeAspect="1"/>
          </p:cNvPicPr>
          <p:nvPr/>
        </p:nvPicPr>
        <p:blipFill>
          <a:blip r:embed="rId2"/>
          <a:stretch>
            <a:fillRect/>
          </a:stretch>
        </p:blipFill>
        <p:spPr>
          <a:xfrm>
            <a:off x="0" y="70948"/>
            <a:ext cx="5938670" cy="6787052"/>
          </a:xfrm>
          <a:prstGeom prst="rect">
            <a:avLst/>
          </a:prstGeom>
        </p:spPr>
      </p:pic>
      <p:sp>
        <p:nvSpPr>
          <p:cNvPr id="4" name="CuadroTexto 3"/>
          <p:cNvSpPr txBox="1"/>
          <p:nvPr/>
        </p:nvSpPr>
        <p:spPr>
          <a:xfrm rot="16200000">
            <a:off x="4184263" y="2790084"/>
            <a:ext cx="6803123" cy="1261884"/>
          </a:xfrm>
          <a:prstGeom prst="rect">
            <a:avLst/>
          </a:prstGeom>
          <a:solidFill>
            <a:schemeClr val="bg1"/>
          </a:solidFill>
        </p:spPr>
        <p:txBody>
          <a:bodyPr wrap="square" rtlCol="0">
            <a:spAutoFit/>
          </a:bodyPr>
          <a:lstStyle/>
          <a:p>
            <a:pPr algn="ctr"/>
            <a:r>
              <a:rPr lang="es-ES_tradnl" sz="3800" b="1" dirty="0" smtClean="0">
                <a:latin typeface="Arial"/>
                <a:cs typeface="Arial"/>
              </a:rPr>
              <a:t>Iluminación de campo claro</a:t>
            </a:r>
          </a:p>
          <a:p>
            <a:pPr algn="ctr"/>
            <a:r>
              <a:rPr lang="es-ES_tradnl" sz="3800" b="1" dirty="0" err="1" smtClean="0">
                <a:latin typeface="Arial"/>
                <a:cs typeface="Arial"/>
              </a:rPr>
              <a:t>koheler</a:t>
            </a:r>
            <a:endParaRPr lang="es-ES_tradnl" sz="3800" b="1" dirty="0">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Imagen 5" descr="microscopio.jpg"/>
          <p:cNvPicPr>
            <a:picLocks noChangeAspect="1"/>
          </p:cNvPicPr>
          <p:nvPr/>
        </p:nvPicPr>
        <p:blipFill>
          <a:blip r:embed="rId2">
            <a:alphaModFix amt="20000"/>
          </a:blip>
          <a:stretch>
            <a:fillRect/>
          </a:stretch>
        </p:blipFill>
        <p:spPr>
          <a:xfrm>
            <a:off x="0" y="70948"/>
            <a:ext cx="5938670" cy="6787052"/>
          </a:xfrm>
          <a:prstGeom prst="rect">
            <a:avLst/>
          </a:prstGeom>
        </p:spPr>
      </p:pic>
      <p:sp>
        <p:nvSpPr>
          <p:cNvPr id="5" name="Rectángulo 4"/>
          <p:cNvSpPr/>
          <p:nvPr/>
        </p:nvSpPr>
        <p:spPr>
          <a:xfrm>
            <a:off x="600732" y="2261357"/>
            <a:ext cx="7540799" cy="1785104"/>
          </a:xfrm>
          <a:prstGeom prst="rect">
            <a:avLst/>
          </a:prstGeom>
        </p:spPr>
        <p:txBody>
          <a:bodyPr wrap="square">
            <a:spAutoFit/>
          </a:bodyPr>
          <a:lstStyle/>
          <a:p>
            <a:pPr algn="just"/>
            <a:r>
              <a:rPr lang="es-ES_tradnl" sz="2200" dirty="0" smtClean="0"/>
              <a:t>Esta técnica es básica y un prerrequisito para iniciar cualquier otro tipo de iluminación.</a:t>
            </a:r>
          </a:p>
          <a:p>
            <a:pPr algn="just"/>
            <a:endParaRPr lang="es-ES_tradnl" sz="2200" dirty="0"/>
          </a:p>
          <a:p>
            <a:pPr algn="just"/>
            <a:r>
              <a:rPr lang="es-ES_tradnl" sz="2200" dirty="0" smtClean="0"/>
              <a:t>Permite iluminar </a:t>
            </a:r>
            <a:r>
              <a:rPr lang="es-ES_tradnl" sz="2200" dirty="0"/>
              <a:t>uniformemente</a:t>
            </a:r>
            <a:r>
              <a:rPr lang="es-ES_tradnl" sz="2200" dirty="0" smtClean="0"/>
              <a:t> el campo de visión para que </a:t>
            </a:r>
            <a:r>
              <a:rPr lang="es-ES_tradnl" sz="2200" dirty="0"/>
              <a:t>sea del mismo diámetro que el área de captura del </a:t>
            </a:r>
            <a:r>
              <a:rPr lang="es-ES_tradnl" sz="2200" dirty="0" smtClean="0"/>
              <a:t>objetivo, </a:t>
            </a:r>
            <a:endParaRPr lang="es-ES_tradnl" sz="2200" dirty="0"/>
          </a:p>
        </p:txBody>
      </p:sp>
      <p:sp>
        <p:nvSpPr>
          <p:cNvPr id="7" name="Rectángulo 6"/>
          <p:cNvSpPr/>
          <p:nvPr/>
        </p:nvSpPr>
        <p:spPr>
          <a:xfrm>
            <a:off x="1617868" y="4395788"/>
            <a:ext cx="7143410" cy="2462212"/>
          </a:xfrm>
          <a:prstGeom prst="rect">
            <a:avLst/>
          </a:prstGeom>
        </p:spPr>
        <p:txBody>
          <a:bodyPr wrap="square">
            <a:spAutoFit/>
          </a:bodyPr>
          <a:lstStyle/>
          <a:p>
            <a:pPr algn="just"/>
            <a:r>
              <a:rPr lang="es-ES_tradnl" sz="2200" dirty="0" smtClean="0"/>
              <a:t>Para llevar a cabo la técnica de Iluminación </a:t>
            </a:r>
            <a:r>
              <a:rPr lang="es-ES_tradnl" sz="2200" dirty="0" err="1" smtClean="0"/>
              <a:t>Köheler</a:t>
            </a:r>
            <a:r>
              <a:rPr lang="es-ES_tradnl" sz="2200" dirty="0" smtClean="0"/>
              <a:t>, se requiere: </a:t>
            </a:r>
          </a:p>
          <a:p>
            <a:pPr marL="342900" indent="-342900" algn="just">
              <a:buAutoNum type="arabicPeriod"/>
            </a:pPr>
            <a:r>
              <a:rPr lang="es-ES_tradnl" sz="2200" dirty="0" smtClean="0"/>
              <a:t>un diafragma de campo (lente colector de luz)</a:t>
            </a:r>
          </a:p>
          <a:p>
            <a:pPr marL="342900" indent="-342900" algn="just">
              <a:buAutoNum type="arabicPeriod"/>
            </a:pPr>
            <a:r>
              <a:rPr lang="es-ES_tradnl" sz="2200" dirty="0" smtClean="0"/>
              <a:t>Condensador </a:t>
            </a:r>
          </a:p>
          <a:p>
            <a:pPr marL="342900" indent="-342900" algn="just">
              <a:buAutoNum type="arabicPeriod"/>
            </a:pPr>
            <a:r>
              <a:rPr lang="es-ES_tradnl" sz="2200" dirty="0" smtClean="0"/>
              <a:t>Diafragma del condensador</a:t>
            </a:r>
          </a:p>
          <a:p>
            <a:pPr marL="342900" indent="-342900" algn="just">
              <a:buAutoNum type="arabicPeriod"/>
            </a:pPr>
            <a:r>
              <a:rPr lang="es-ES_tradnl" sz="2200" dirty="0" smtClean="0"/>
              <a:t>Tornillos de centrado del condensador</a:t>
            </a:r>
          </a:p>
          <a:p>
            <a:pPr marL="342900" indent="-342900" algn="just">
              <a:buAutoNum type="arabicPeriod"/>
            </a:pPr>
            <a:endParaRPr lang="es-ES_tradnl" sz="2200" dirty="0"/>
          </a:p>
        </p:txBody>
      </p:sp>
      <p:sp>
        <p:nvSpPr>
          <p:cNvPr id="8" name="Rectángulo 7"/>
          <p:cNvSpPr/>
          <p:nvPr/>
        </p:nvSpPr>
        <p:spPr>
          <a:xfrm>
            <a:off x="600732" y="732668"/>
            <a:ext cx="7794923" cy="1200328"/>
          </a:xfrm>
          <a:prstGeom prst="rect">
            <a:avLst/>
          </a:prstGeom>
        </p:spPr>
        <p:txBody>
          <a:bodyPr wrap="square">
            <a:spAutoFit/>
          </a:bodyPr>
          <a:lstStyle/>
          <a:p>
            <a:r>
              <a:rPr lang="es-ES_tradnl" sz="2400" dirty="0"/>
              <a:t>Los </a:t>
            </a:r>
            <a:r>
              <a:rPr lang="es-ES_tradnl" sz="2400" b="1" u="sng" dirty="0">
                <a:effectLst>
                  <a:outerShdw blurRad="38100" dist="38100" dir="2700000" algn="tl">
                    <a:srgbClr val="000000">
                      <a:alpha val="43137"/>
                    </a:srgbClr>
                  </a:outerShdw>
                </a:effectLst>
              </a:rPr>
              <a:t>componentes ópticos </a:t>
            </a:r>
            <a:r>
              <a:rPr lang="es-ES_tradnl" sz="2400" dirty="0"/>
              <a:t>del sistema del microscopio deben ser alineados correctamente para la obtención de imágenes óptimas</a:t>
            </a:r>
            <a:r>
              <a:rPr lang="es-ES_tradnl" sz="2400" dirty="0" smtClean="0"/>
              <a:t>. </a:t>
            </a:r>
            <a:endParaRPr lang="es-ES_tradnl" sz="24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Imagen 5" descr="microscopio.jpg"/>
          <p:cNvPicPr>
            <a:picLocks noChangeAspect="1"/>
          </p:cNvPicPr>
          <p:nvPr/>
        </p:nvPicPr>
        <p:blipFill>
          <a:blip r:embed="rId2">
            <a:alphaModFix amt="20000"/>
          </a:blip>
          <a:stretch>
            <a:fillRect/>
          </a:stretch>
        </p:blipFill>
        <p:spPr>
          <a:xfrm>
            <a:off x="0" y="70948"/>
            <a:ext cx="5938670" cy="6787052"/>
          </a:xfrm>
          <a:prstGeom prst="rect">
            <a:avLst/>
          </a:prstGeom>
        </p:spPr>
      </p:pic>
      <p:sp>
        <p:nvSpPr>
          <p:cNvPr id="9" name="Rectángulo 8"/>
          <p:cNvSpPr/>
          <p:nvPr/>
        </p:nvSpPr>
        <p:spPr>
          <a:xfrm>
            <a:off x="0" y="521852"/>
            <a:ext cx="9143999" cy="5632311"/>
          </a:xfrm>
          <a:prstGeom prst="rect">
            <a:avLst/>
          </a:prstGeom>
        </p:spPr>
        <p:txBody>
          <a:bodyPr wrap="square">
            <a:spAutoFit/>
          </a:bodyPr>
          <a:lstStyle/>
          <a:p>
            <a:r>
              <a:rPr lang="es-ES_tradnl" sz="2000" dirty="0" smtClean="0">
                <a:latin typeface="Arial"/>
                <a:cs typeface="Arial"/>
              </a:rPr>
              <a:t>El </a:t>
            </a:r>
            <a:r>
              <a:rPr lang="es-ES_tradnl" sz="2000" dirty="0">
                <a:latin typeface="Arial"/>
                <a:cs typeface="Arial"/>
              </a:rPr>
              <a:t>sistema de iluminación está constituido por</a:t>
            </a:r>
            <a:r>
              <a:rPr lang="es-ES_tradnl" sz="2000" dirty="0" smtClean="0">
                <a:latin typeface="Arial"/>
                <a:cs typeface="Arial"/>
              </a:rPr>
              <a:t> </a:t>
            </a:r>
          </a:p>
          <a:p>
            <a:endParaRPr lang="es-ES_tradnl" sz="2000" dirty="0" smtClean="0">
              <a:latin typeface="Arial"/>
              <a:cs typeface="Arial"/>
            </a:endParaRPr>
          </a:p>
          <a:p>
            <a:pPr marL="457200" indent="-457200"/>
            <a:r>
              <a:rPr lang="es-ES_tradnl" sz="2000" dirty="0" smtClean="0">
                <a:latin typeface="Arial"/>
                <a:cs typeface="Arial"/>
              </a:rPr>
              <a:t>1. La </a:t>
            </a:r>
            <a:r>
              <a:rPr lang="es-ES_tradnl" sz="2000" dirty="0">
                <a:latin typeface="Arial"/>
                <a:cs typeface="Arial"/>
              </a:rPr>
              <a:t>fuente de </a:t>
            </a:r>
            <a:r>
              <a:rPr lang="es-ES_tradnl" sz="2000" dirty="0" smtClean="0">
                <a:latin typeface="Arial"/>
                <a:cs typeface="Arial"/>
              </a:rPr>
              <a:t>luz</a:t>
            </a:r>
            <a:r>
              <a:rPr lang="es-ES_tradnl" sz="2000" dirty="0">
                <a:latin typeface="Arial"/>
                <a:cs typeface="Arial"/>
              </a:rPr>
              <a:t>.</a:t>
            </a:r>
            <a:endParaRPr lang="es-ES_tradnl" sz="2000" dirty="0" smtClean="0">
              <a:latin typeface="Arial"/>
              <a:cs typeface="Arial"/>
            </a:endParaRPr>
          </a:p>
          <a:p>
            <a:r>
              <a:rPr lang="es-ES_tradnl" sz="2000" dirty="0" smtClean="0">
                <a:latin typeface="Arial"/>
                <a:cs typeface="Arial"/>
              </a:rPr>
              <a:t>2. el condensador: que forma un cono de luz y lo emite hacia la espéc</a:t>
            </a:r>
            <a:r>
              <a:rPr lang="es-ES_tradnl" sz="2000" dirty="0">
                <a:latin typeface="Arial"/>
                <a:cs typeface="Arial"/>
              </a:rPr>
              <a:t>i</a:t>
            </a:r>
            <a:r>
              <a:rPr lang="es-ES_tradnl" sz="2000" dirty="0" smtClean="0">
                <a:latin typeface="Arial"/>
                <a:cs typeface="Arial"/>
              </a:rPr>
              <a:t>men y los objetivos. No condensa la luz, </a:t>
            </a:r>
            <a:r>
              <a:rPr lang="es-ES_tradnl" sz="2000" dirty="0">
                <a:latin typeface="Arial"/>
                <a:cs typeface="Arial"/>
              </a:rPr>
              <a:t>produce un aumento de la sección del cono </a:t>
            </a:r>
            <a:r>
              <a:rPr lang="es-ES_tradnl" sz="2000" dirty="0" smtClean="0">
                <a:latin typeface="Arial"/>
                <a:cs typeface="Arial"/>
              </a:rPr>
              <a:t>luminoso </a:t>
            </a:r>
            <a:r>
              <a:rPr lang="es-ES_tradnl" sz="2000" dirty="0">
                <a:latin typeface="Arial"/>
                <a:cs typeface="Arial"/>
              </a:rPr>
              <a:t>que a su vez forma una imagen más clara</a:t>
            </a:r>
            <a:r>
              <a:rPr lang="es-ES_tradnl" sz="2000" dirty="0" smtClean="0">
                <a:latin typeface="Arial"/>
                <a:cs typeface="Arial"/>
              </a:rPr>
              <a:t>.</a:t>
            </a:r>
          </a:p>
          <a:p>
            <a:r>
              <a:rPr lang="es-ES_tradnl" sz="2000" dirty="0">
                <a:latin typeface="Arial"/>
                <a:cs typeface="Arial"/>
              </a:rPr>
              <a:t>El condensador está conformado por una o varias lentes situadas debajo de la platina del microscopio, colocadas entre la fuente de luz y el </a:t>
            </a:r>
            <a:r>
              <a:rPr lang="es-ES_tradnl" sz="2000" dirty="0" smtClean="0">
                <a:latin typeface="Arial"/>
                <a:cs typeface="Arial"/>
              </a:rPr>
              <a:t>espécimen. </a:t>
            </a:r>
          </a:p>
          <a:p>
            <a:r>
              <a:rPr lang="es-ES_tradnl" sz="2000" b="1" dirty="0">
                <a:latin typeface="Arial"/>
                <a:cs typeface="Arial"/>
              </a:rPr>
              <a:t>Condensador de Abbe: </a:t>
            </a:r>
            <a:r>
              <a:rPr lang="es-ES_tradnl" sz="2000" dirty="0">
                <a:latin typeface="Arial"/>
                <a:cs typeface="Arial"/>
              </a:rPr>
              <a:t>Es el más </a:t>
            </a:r>
            <a:r>
              <a:rPr lang="es-ES_tradnl" sz="2000" dirty="0" smtClean="0">
                <a:latin typeface="Arial"/>
                <a:cs typeface="Arial"/>
              </a:rPr>
              <a:t>simple. </a:t>
            </a:r>
            <a:r>
              <a:rPr lang="es-ES_tradnl" sz="2000" dirty="0">
                <a:latin typeface="Arial"/>
                <a:cs typeface="Arial"/>
              </a:rPr>
              <a:t>Compuesto de dos o más lentes. Puede llegar a tener una apertura numérica de 1.4 en modelos de tres lentes</a:t>
            </a:r>
            <a:r>
              <a:rPr lang="es-ES_tradnl" sz="2000" dirty="0" smtClean="0">
                <a:latin typeface="Arial"/>
                <a:cs typeface="Arial"/>
              </a:rPr>
              <a:t>.</a:t>
            </a:r>
          </a:p>
          <a:p>
            <a:r>
              <a:rPr lang="es-ES_tradnl" sz="2000" dirty="0" smtClean="0">
                <a:latin typeface="Arial"/>
                <a:cs typeface="Arial"/>
              </a:rPr>
              <a:t> </a:t>
            </a:r>
          </a:p>
          <a:p>
            <a:r>
              <a:rPr lang="es-ES_tradnl" sz="2000" b="1" dirty="0" smtClean="0">
                <a:latin typeface="Arial"/>
                <a:cs typeface="Arial"/>
              </a:rPr>
              <a:t>Apertura Numérica</a:t>
            </a:r>
            <a:r>
              <a:rPr lang="es-ES_tradnl" sz="2000" dirty="0" smtClean="0">
                <a:latin typeface="Arial"/>
                <a:cs typeface="Arial"/>
              </a:rPr>
              <a:t>: </a:t>
            </a:r>
            <a:r>
              <a:rPr lang="es-ES_tradnl" sz="2000" dirty="0">
                <a:latin typeface="Arial"/>
                <a:cs typeface="Arial"/>
              </a:rPr>
              <a:t>Es una medida que indica la capacidad del objetivo de poder captar los rayos refractados por las estructuras finas de las cuales está constituido el objeto que se observa. Esta capacidad se traduce en el </a:t>
            </a:r>
            <a:r>
              <a:rPr lang="es-ES_tradnl" sz="2000" dirty="0" smtClean="0">
                <a:latin typeface="Arial"/>
                <a:cs typeface="Arial"/>
              </a:rPr>
              <a:t>poder del </a:t>
            </a:r>
            <a:r>
              <a:rPr lang="es-ES_tradnl" sz="2000" dirty="0">
                <a:latin typeface="Arial"/>
                <a:cs typeface="Arial"/>
              </a:rPr>
              <a:t>microscopio de formar imágenes que muestren al observador una serie de detalles del objeto que se está examinando. Cuanto mayor sea la apertura numérica de un objetivo, éste tendrá una mayor capacidad de mostrar detalles finos en la imagen que forma.</a:t>
            </a:r>
            <a:endParaRPr lang="es-ES_tradnl" sz="2000" dirty="0" smtClean="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Imagen 5" descr="microscopio.jpg"/>
          <p:cNvPicPr>
            <a:picLocks noChangeAspect="1"/>
          </p:cNvPicPr>
          <p:nvPr/>
        </p:nvPicPr>
        <p:blipFill>
          <a:blip r:embed="rId2">
            <a:alphaModFix amt="20000"/>
          </a:blip>
          <a:stretch>
            <a:fillRect/>
          </a:stretch>
        </p:blipFill>
        <p:spPr>
          <a:xfrm>
            <a:off x="0" y="70948"/>
            <a:ext cx="5938670" cy="6787052"/>
          </a:xfrm>
          <a:prstGeom prst="rect">
            <a:avLst/>
          </a:prstGeom>
        </p:spPr>
      </p:pic>
      <p:sp>
        <p:nvSpPr>
          <p:cNvPr id="9" name="Rectángulo 8"/>
          <p:cNvSpPr/>
          <p:nvPr/>
        </p:nvSpPr>
        <p:spPr>
          <a:xfrm>
            <a:off x="272143" y="626222"/>
            <a:ext cx="8527143" cy="1323439"/>
          </a:xfrm>
          <a:prstGeom prst="rect">
            <a:avLst/>
          </a:prstGeom>
        </p:spPr>
        <p:txBody>
          <a:bodyPr wrap="square">
            <a:spAutoFit/>
          </a:bodyPr>
          <a:lstStyle/>
          <a:p>
            <a:r>
              <a:rPr lang="es-ES_tradnl" sz="2000" b="1" dirty="0" smtClean="0">
                <a:latin typeface="Arial"/>
                <a:cs typeface="Arial"/>
              </a:rPr>
              <a:t>Diafragma Iris</a:t>
            </a:r>
            <a:r>
              <a:rPr lang="es-ES_tradnl" sz="2000" dirty="0" smtClean="0">
                <a:latin typeface="Arial"/>
                <a:cs typeface="Arial"/>
              </a:rPr>
              <a:t>: </a:t>
            </a:r>
            <a:r>
              <a:rPr lang="es-ES_tradnl" sz="2000" dirty="0"/>
              <a:t>dispositivo que se coloca inmediatamente debajo de la platina. Debe permitir cambios en la apertura y con diámetros </a:t>
            </a:r>
            <a:r>
              <a:rPr lang="es-ES_tradnl" sz="2000" dirty="0" smtClean="0"/>
              <a:t>variables </a:t>
            </a:r>
            <a:r>
              <a:rPr lang="es-ES_tradnl" sz="2000" dirty="0"/>
              <a:t>cuya finalidad es la de obtener conos luminosos cada vez más estrechos y eliminar los rayos de luz sobrantes</a:t>
            </a:r>
            <a:r>
              <a:rPr lang="es-ES_tradnl" sz="2000" dirty="0" smtClean="0">
                <a:latin typeface="Arial"/>
                <a:cs typeface="Arial"/>
              </a:rPr>
              <a:t> </a:t>
            </a:r>
          </a:p>
        </p:txBody>
      </p:sp>
      <p:pic>
        <p:nvPicPr>
          <p:cNvPr id="8" name="Imagen 7" descr="condens_diafragma_1.png"/>
          <p:cNvPicPr>
            <a:picLocks noChangeAspect="1"/>
          </p:cNvPicPr>
          <p:nvPr/>
        </p:nvPicPr>
        <p:blipFill>
          <a:blip r:embed="rId3"/>
          <a:stretch>
            <a:fillRect/>
          </a:stretch>
        </p:blipFill>
        <p:spPr>
          <a:xfrm>
            <a:off x="0" y="3873974"/>
            <a:ext cx="5410291" cy="2984026"/>
          </a:xfrm>
          <a:prstGeom prst="rect">
            <a:avLst/>
          </a:prstGeom>
        </p:spPr>
      </p:pic>
      <p:pic>
        <p:nvPicPr>
          <p:cNvPr id="10" name="Imagen 9" descr="condensador y tornillos de ajuste.jpg"/>
          <p:cNvPicPr>
            <a:picLocks noChangeAspect="1"/>
          </p:cNvPicPr>
          <p:nvPr/>
        </p:nvPicPr>
        <p:blipFill>
          <a:blip r:embed="rId4"/>
          <a:stretch>
            <a:fillRect/>
          </a:stretch>
        </p:blipFill>
        <p:spPr>
          <a:xfrm>
            <a:off x="5156419" y="3873975"/>
            <a:ext cx="3987581" cy="298402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Imagen 5" descr="microscopio.jpg"/>
          <p:cNvPicPr>
            <a:picLocks noChangeAspect="1"/>
          </p:cNvPicPr>
          <p:nvPr/>
        </p:nvPicPr>
        <p:blipFill>
          <a:blip r:embed="rId2">
            <a:alphaModFix amt="20000"/>
          </a:blip>
          <a:stretch>
            <a:fillRect/>
          </a:stretch>
        </p:blipFill>
        <p:spPr>
          <a:xfrm>
            <a:off x="0" y="70948"/>
            <a:ext cx="5938670" cy="6787052"/>
          </a:xfrm>
          <a:prstGeom prst="rect">
            <a:avLst/>
          </a:prstGeom>
        </p:spPr>
      </p:pic>
      <p:sp>
        <p:nvSpPr>
          <p:cNvPr id="9" name="Rectángulo 8"/>
          <p:cNvSpPr/>
          <p:nvPr/>
        </p:nvSpPr>
        <p:spPr>
          <a:xfrm>
            <a:off x="176717" y="417481"/>
            <a:ext cx="2505614" cy="1446550"/>
          </a:xfrm>
          <a:prstGeom prst="rect">
            <a:avLst/>
          </a:prstGeom>
        </p:spPr>
        <p:txBody>
          <a:bodyPr wrap="none">
            <a:spAutoFit/>
          </a:bodyPr>
          <a:lstStyle/>
          <a:p>
            <a:r>
              <a:rPr lang="es-ES_tradnl" sz="2200" dirty="0" smtClean="0">
                <a:latin typeface="Arial"/>
                <a:cs typeface="Arial"/>
              </a:rPr>
              <a:t>Sistema de lentes:</a:t>
            </a:r>
          </a:p>
          <a:p>
            <a:endParaRPr lang="es-ES_tradnl" sz="2200" dirty="0">
              <a:latin typeface="Arial"/>
              <a:cs typeface="Arial"/>
            </a:endParaRPr>
          </a:p>
          <a:p>
            <a:r>
              <a:rPr lang="es-ES_tradnl" sz="2200" dirty="0" smtClean="0">
                <a:latin typeface="Arial"/>
                <a:cs typeface="Arial"/>
              </a:rPr>
              <a:t> </a:t>
            </a:r>
          </a:p>
          <a:p>
            <a:r>
              <a:rPr lang="es-ES_tradnl" sz="2200" dirty="0" smtClean="0">
                <a:latin typeface="Arial"/>
                <a:cs typeface="Arial"/>
              </a:rPr>
              <a:t>objetivo</a:t>
            </a:r>
            <a:endParaRPr lang="es-ES_tradnl" sz="2200" dirty="0">
              <a:latin typeface="Arial"/>
              <a:cs typeface="Arial"/>
            </a:endParaRPr>
          </a:p>
        </p:txBody>
      </p:sp>
      <p:sp>
        <p:nvSpPr>
          <p:cNvPr id="12" name="Rectángulo 11"/>
          <p:cNvSpPr/>
          <p:nvPr/>
        </p:nvSpPr>
        <p:spPr>
          <a:xfrm>
            <a:off x="3520575" y="417481"/>
            <a:ext cx="5265254" cy="1938992"/>
          </a:xfrm>
          <a:prstGeom prst="rect">
            <a:avLst/>
          </a:prstGeom>
        </p:spPr>
        <p:txBody>
          <a:bodyPr wrap="square">
            <a:spAutoFit/>
          </a:bodyPr>
          <a:lstStyle/>
          <a:p>
            <a:r>
              <a:rPr lang="es-ES_tradnl" sz="2000" b="1" dirty="0" smtClean="0"/>
              <a:t>Poder de resolución</a:t>
            </a:r>
            <a:r>
              <a:rPr lang="es-ES_tradnl" sz="2000" dirty="0" smtClean="0"/>
              <a:t>: capacidad del objetivo de </a:t>
            </a:r>
            <a:r>
              <a:rPr lang="es-ES_tradnl" sz="2000" dirty="0"/>
              <a:t>distinguir o resolver la imagen de dos puntos </a:t>
            </a:r>
            <a:r>
              <a:rPr lang="es-ES_tradnl" sz="2000" dirty="0" smtClean="0"/>
              <a:t>que se encuentren muy juntos entre sí. </a:t>
            </a:r>
          </a:p>
          <a:p>
            <a:r>
              <a:rPr lang="es-ES_tradnl" sz="2000" dirty="0" smtClean="0"/>
              <a:t>Depende de la longitud de onda y de la apertura numérica de las lentes.</a:t>
            </a:r>
          </a:p>
          <a:p>
            <a:endParaRPr lang="es-ES_tradnl" sz="2000" dirty="0"/>
          </a:p>
        </p:txBody>
      </p:sp>
      <p:sp>
        <p:nvSpPr>
          <p:cNvPr id="18" name="Rectángulo 17"/>
          <p:cNvSpPr/>
          <p:nvPr/>
        </p:nvSpPr>
        <p:spPr>
          <a:xfrm>
            <a:off x="789906" y="2413337"/>
            <a:ext cx="7605749" cy="1477328"/>
          </a:xfrm>
          <a:prstGeom prst="rect">
            <a:avLst/>
          </a:prstGeom>
        </p:spPr>
        <p:txBody>
          <a:bodyPr wrap="square">
            <a:spAutoFit/>
          </a:bodyPr>
          <a:lstStyle/>
          <a:p>
            <a:r>
              <a:rPr lang="es-ES_tradnl" dirty="0" smtClean="0"/>
              <a:t>El poder de resolución (PR) se calcula a través de la formula de Abbe: </a:t>
            </a:r>
          </a:p>
          <a:p>
            <a:r>
              <a:rPr lang="es-ES_tradnl" dirty="0" smtClean="0"/>
              <a:t>PR=</a:t>
            </a:r>
            <a:r>
              <a:rPr lang="es-ES_tradnl" dirty="0" err="1" smtClean="0"/>
              <a:t>d</a:t>
            </a:r>
            <a:endParaRPr lang="es-ES_tradnl" dirty="0" smtClean="0"/>
          </a:p>
          <a:p>
            <a:endParaRPr lang="es-ES_tradnl" dirty="0" smtClean="0"/>
          </a:p>
          <a:p>
            <a:r>
              <a:rPr lang="es-ES_tradnl" dirty="0" smtClean="0"/>
              <a:t>                            </a:t>
            </a:r>
            <a:r>
              <a:rPr lang="es-ES_tradnl" dirty="0" err="1" smtClean="0"/>
              <a:t>d</a:t>
            </a:r>
            <a:r>
              <a:rPr lang="es-ES_tradnl" dirty="0" smtClean="0"/>
              <a:t>= </a:t>
            </a:r>
            <a:r>
              <a:rPr lang="es-ES_tradnl" u="sng" dirty="0" smtClean="0"/>
              <a:t>122 </a:t>
            </a:r>
            <a:r>
              <a:rPr lang="es-ES_tradnl" u="sng" dirty="0" err="1" smtClean="0"/>
              <a:t>λ</a:t>
            </a:r>
            <a:r>
              <a:rPr lang="es-ES_tradnl" u="sng" dirty="0" smtClean="0"/>
              <a:t>  </a:t>
            </a:r>
            <a:r>
              <a:rPr lang="es-ES_tradnl" dirty="0" smtClean="0"/>
              <a:t>                     </a:t>
            </a:r>
            <a:r>
              <a:rPr lang="es-ES_tradnl" u="sng" dirty="0" err="1" smtClean="0"/>
              <a:t>d</a:t>
            </a:r>
            <a:r>
              <a:rPr lang="es-ES_tradnl" u="sng" dirty="0" smtClean="0"/>
              <a:t>=                      0.61 </a:t>
            </a:r>
            <a:r>
              <a:rPr lang="es-ES_tradnl" u="sng" dirty="0" err="1" smtClean="0"/>
              <a:t>λ</a:t>
            </a:r>
            <a:r>
              <a:rPr lang="es-ES_tradnl" u="sng" dirty="0" smtClean="0"/>
              <a:t>                   </a:t>
            </a:r>
            <a:r>
              <a:rPr lang="es-ES_tradnl" u="sng" dirty="0"/>
              <a:t>.</a:t>
            </a:r>
            <a:r>
              <a:rPr lang="es-ES_tradnl" u="sng" dirty="0" smtClean="0"/>
              <a:t>       </a:t>
            </a:r>
          </a:p>
          <a:p>
            <a:r>
              <a:rPr lang="es-ES_tradnl" dirty="0" smtClean="0"/>
              <a:t>                                  2(AN)                        AN objetivo + AN condensador</a:t>
            </a:r>
            <a:endParaRPr lang="es-ES_tradnl" dirty="0"/>
          </a:p>
        </p:txBody>
      </p:sp>
      <p:sp>
        <p:nvSpPr>
          <p:cNvPr id="20" name="Rectángulo 19"/>
          <p:cNvSpPr/>
          <p:nvPr/>
        </p:nvSpPr>
        <p:spPr>
          <a:xfrm>
            <a:off x="176717" y="4366159"/>
            <a:ext cx="4318102" cy="646331"/>
          </a:xfrm>
          <a:prstGeom prst="rect">
            <a:avLst/>
          </a:prstGeom>
        </p:spPr>
        <p:txBody>
          <a:bodyPr wrap="square">
            <a:spAutoFit/>
          </a:bodyPr>
          <a:lstStyle/>
          <a:p>
            <a:r>
              <a:rPr lang="es-ES_tradnl" dirty="0" smtClean="0"/>
              <a:t> </a:t>
            </a:r>
            <a:r>
              <a:rPr lang="es-ES_tradnl" u="sng" dirty="0" smtClean="0"/>
              <a:t>122 </a:t>
            </a:r>
            <a:r>
              <a:rPr lang="es-ES_tradnl" dirty="0" smtClean="0"/>
              <a:t>  y  0.61    son las constantes de Abbe        </a:t>
            </a:r>
          </a:p>
          <a:p>
            <a:r>
              <a:rPr lang="es-ES_tradnl" dirty="0" smtClean="0"/>
              <a:t>   2                         </a:t>
            </a:r>
            <a:endParaRPr lang="es-ES_tradnl" dirty="0"/>
          </a:p>
        </p:txBody>
      </p:sp>
      <p:sp>
        <p:nvSpPr>
          <p:cNvPr id="21" name="Rectángulo 20"/>
          <p:cNvSpPr/>
          <p:nvPr/>
        </p:nvSpPr>
        <p:spPr>
          <a:xfrm>
            <a:off x="1607539" y="5569130"/>
            <a:ext cx="7178290" cy="923330"/>
          </a:xfrm>
          <a:prstGeom prst="rect">
            <a:avLst/>
          </a:prstGeom>
        </p:spPr>
        <p:txBody>
          <a:bodyPr wrap="square">
            <a:spAutoFit/>
          </a:bodyPr>
          <a:lstStyle/>
          <a:p>
            <a:r>
              <a:rPr lang="es-ES_tradnl" dirty="0"/>
              <a:t>El máximo poder de resolución que se puede obtener es </a:t>
            </a:r>
            <a:r>
              <a:rPr lang="es-ES_tradnl" dirty="0" smtClean="0"/>
              <a:t>de 0.2 </a:t>
            </a:r>
            <a:r>
              <a:rPr lang="es-ES_tradnl" dirty="0" err="1"/>
              <a:t>m</a:t>
            </a:r>
            <a:r>
              <a:rPr lang="es-ES_tradnl" dirty="0"/>
              <a:t> aproximadamente, para lo cual se requiere que </a:t>
            </a:r>
            <a:r>
              <a:rPr lang="es-ES_tradnl" dirty="0" smtClean="0"/>
              <a:t>el microscopio </a:t>
            </a:r>
            <a:r>
              <a:rPr lang="es-ES_tradnl" dirty="0"/>
              <a:t>proporcione una imagen de un aumento </a:t>
            </a:r>
            <a:r>
              <a:rPr lang="es-ES_tradnl" dirty="0" smtClean="0"/>
              <a:t>total de </a:t>
            </a:r>
            <a:r>
              <a:rPr lang="es-ES_tradnl" dirty="0"/>
              <a:t>1000x a 1400x.</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Imagen 5" descr="microscopio.jpg"/>
          <p:cNvPicPr>
            <a:picLocks noChangeAspect="1"/>
          </p:cNvPicPr>
          <p:nvPr/>
        </p:nvPicPr>
        <p:blipFill>
          <a:blip r:embed="rId2">
            <a:alphaModFix amt="20000"/>
          </a:blip>
          <a:stretch>
            <a:fillRect/>
          </a:stretch>
        </p:blipFill>
        <p:spPr>
          <a:xfrm>
            <a:off x="0" y="70948"/>
            <a:ext cx="5938670" cy="6787052"/>
          </a:xfrm>
          <a:prstGeom prst="rect">
            <a:avLst/>
          </a:prstGeom>
        </p:spPr>
      </p:pic>
      <p:pic>
        <p:nvPicPr>
          <p:cNvPr id="8" name="Imagen 7" descr="Captura de pantalla 2014-02-03 a las 20.38.53.png"/>
          <p:cNvPicPr>
            <a:picLocks noChangeAspect="1"/>
          </p:cNvPicPr>
          <p:nvPr/>
        </p:nvPicPr>
        <p:blipFill>
          <a:blip r:embed="rId3"/>
          <a:stretch>
            <a:fillRect/>
          </a:stretch>
        </p:blipFill>
        <p:spPr>
          <a:xfrm>
            <a:off x="452307" y="1493143"/>
            <a:ext cx="8350288" cy="39238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Imagen 5" descr="microscopio.jpg"/>
          <p:cNvPicPr>
            <a:picLocks noChangeAspect="1"/>
          </p:cNvPicPr>
          <p:nvPr/>
        </p:nvPicPr>
        <p:blipFill>
          <a:blip r:embed="rId2">
            <a:alphaModFix amt="20000"/>
          </a:blip>
          <a:stretch>
            <a:fillRect/>
          </a:stretch>
        </p:blipFill>
        <p:spPr>
          <a:xfrm>
            <a:off x="0" y="70948"/>
            <a:ext cx="5938670" cy="6787052"/>
          </a:xfrm>
          <a:prstGeom prst="rect">
            <a:avLst/>
          </a:prstGeom>
        </p:spPr>
      </p:pic>
      <p:sp>
        <p:nvSpPr>
          <p:cNvPr id="9" name="Rectángulo 8"/>
          <p:cNvSpPr/>
          <p:nvPr/>
        </p:nvSpPr>
        <p:spPr>
          <a:xfrm>
            <a:off x="176717" y="330506"/>
            <a:ext cx="1518527" cy="492443"/>
          </a:xfrm>
          <a:prstGeom prst="rect">
            <a:avLst/>
          </a:prstGeom>
        </p:spPr>
        <p:txBody>
          <a:bodyPr wrap="none">
            <a:spAutoFit/>
          </a:bodyPr>
          <a:lstStyle/>
          <a:p>
            <a:r>
              <a:rPr lang="es-ES_tradnl" sz="2600" b="1" dirty="0" smtClean="0">
                <a:latin typeface="Arial"/>
                <a:cs typeface="Arial"/>
              </a:rPr>
              <a:t>Objetivo </a:t>
            </a:r>
            <a:endParaRPr lang="es-ES_tradnl" sz="2600" b="1" dirty="0">
              <a:latin typeface="Arial"/>
              <a:cs typeface="Arial"/>
            </a:endParaRPr>
          </a:p>
        </p:txBody>
      </p:sp>
      <p:sp>
        <p:nvSpPr>
          <p:cNvPr id="11" name="Rectángulo 10"/>
          <p:cNvSpPr/>
          <p:nvPr/>
        </p:nvSpPr>
        <p:spPr>
          <a:xfrm>
            <a:off x="246301" y="2452701"/>
            <a:ext cx="3032876" cy="769441"/>
          </a:xfrm>
          <a:prstGeom prst="rect">
            <a:avLst/>
          </a:prstGeom>
        </p:spPr>
        <p:txBody>
          <a:bodyPr wrap="none">
            <a:spAutoFit/>
          </a:bodyPr>
          <a:lstStyle/>
          <a:p>
            <a:r>
              <a:rPr lang="es-ES_tradnl" sz="2600" b="1" dirty="0" smtClean="0">
                <a:latin typeface="Arial"/>
                <a:cs typeface="Arial"/>
              </a:rPr>
              <a:t>Ocular</a:t>
            </a:r>
            <a:r>
              <a:rPr lang="es-ES_tradnl" sz="2200" dirty="0" smtClean="0">
                <a:latin typeface="Arial"/>
                <a:cs typeface="Arial"/>
              </a:rPr>
              <a:t> </a:t>
            </a:r>
          </a:p>
          <a:p>
            <a:r>
              <a:rPr lang="es-ES_tradnl" dirty="0" smtClean="0">
                <a:latin typeface="Arial"/>
                <a:cs typeface="Arial"/>
              </a:rPr>
              <a:t>(solamente un amplificador)</a:t>
            </a:r>
            <a:endParaRPr lang="es-ES_tradnl" dirty="0">
              <a:latin typeface="Arial"/>
              <a:cs typeface="Arial"/>
            </a:endParaRPr>
          </a:p>
        </p:txBody>
      </p:sp>
      <p:sp>
        <p:nvSpPr>
          <p:cNvPr id="13" name="Rectángulo 12"/>
          <p:cNvSpPr/>
          <p:nvPr/>
        </p:nvSpPr>
        <p:spPr>
          <a:xfrm>
            <a:off x="5547513" y="991521"/>
            <a:ext cx="2569807" cy="369332"/>
          </a:xfrm>
          <a:prstGeom prst="rect">
            <a:avLst/>
          </a:prstGeom>
        </p:spPr>
        <p:txBody>
          <a:bodyPr wrap="none">
            <a:spAutoFit/>
          </a:bodyPr>
          <a:lstStyle/>
          <a:p>
            <a:r>
              <a:rPr lang="es-ES_tradnl" i="1" dirty="0">
                <a:latin typeface="Arial"/>
                <a:cs typeface="Arial"/>
              </a:rPr>
              <a:t>longitud óptica del </a:t>
            </a:r>
            <a:r>
              <a:rPr lang="es-ES_tradnl" i="1" dirty="0" smtClean="0">
                <a:latin typeface="Arial"/>
                <a:cs typeface="Arial"/>
              </a:rPr>
              <a:t>tubo</a:t>
            </a:r>
            <a:endParaRPr lang="es-ES_tradnl" dirty="0">
              <a:latin typeface="Arial"/>
              <a:cs typeface="Arial"/>
            </a:endParaRPr>
          </a:p>
        </p:txBody>
      </p:sp>
      <p:sp>
        <p:nvSpPr>
          <p:cNvPr id="14" name="Rectángulo 13"/>
          <p:cNvSpPr/>
          <p:nvPr/>
        </p:nvSpPr>
        <p:spPr>
          <a:xfrm>
            <a:off x="1057673" y="952743"/>
            <a:ext cx="2466113" cy="369332"/>
          </a:xfrm>
          <a:prstGeom prst="rect">
            <a:avLst/>
          </a:prstGeom>
        </p:spPr>
        <p:txBody>
          <a:bodyPr wrap="none">
            <a:spAutoFit/>
          </a:bodyPr>
          <a:lstStyle/>
          <a:p>
            <a:r>
              <a:rPr lang="es-ES_tradnl" dirty="0" smtClean="0">
                <a:latin typeface="Arial"/>
                <a:cs typeface="Arial"/>
              </a:rPr>
              <a:t>Imagen primaria (real)</a:t>
            </a:r>
            <a:endParaRPr lang="es-ES_tradnl" dirty="0">
              <a:latin typeface="Arial"/>
              <a:cs typeface="Arial"/>
            </a:endParaRPr>
          </a:p>
        </p:txBody>
      </p:sp>
      <p:sp>
        <p:nvSpPr>
          <p:cNvPr id="15" name="Rectángulo 14"/>
          <p:cNvSpPr/>
          <p:nvPr/>
        </p:nvSpPr>
        <p:spPr>
          <a:xfrm>
            <a:off x="4962380" y="2870205"/>
            <a:ext cx="4164283" cy="369332"/>
          </a:xfrm>
          <a:prstGeom prst="rect">
            <a:avLst/>
          </a:prstGeom>
        </p:spPr>
        <p:txBody>
          <a:bodyPr wrap="none">
            <a:spAutoFit/>
          </a:bodyPr>
          <a:lstStyle/>
          <a:p>
            <a:r>
              <a:rPr lang="es-ES_tradnl" i="1" dirty="0" smtClean="0"/>
              <a:t>imagen primaria: objeto de la lente ocular</a:t>
            </a:r>
            <a:endParaRPr lang="es-ES_tradnl" i="1" dirty="0"/>
          </a:p>
        </p:txBody>
      </p:sp>
      <p:sp>
        <p:nvSpPr>
          <p:cNvPr id="16" name="Rectángulo 15"/>
          <p:cNvSpPr/>
          <p:nvPr/>
        </p:nvSpPr>
        <p:spPr>
          <a:xfrm>
            <a:off x="4213829" y="3568160"/>
            <a:ext cx="4572000" cy="1015663"/>
          </a:xfrm>
          <a:prstGeom prst="rect">
            <a:avLst/>
          </a:prstGeom>
        </p:spPr>
        <p:txBody>
          <a:bodyPr>
            <a:spAutoFit/>
          </a:bodyPr>
          <a:lstStyle/>
          <a:p>
            <a:r>
              <a:rPr lang="es-ES_tradnl" sz="2000" dirty="0" smtClean="0">
                <a:latin typeface="Arial"/>
                <a:cs typeface="Arial"/>
              </a:rPr>
              <a:t>Forma una </a:t>
            </a:r>
            <a:r>
              <a:rPr lang="es-ES_tradnl" sz="2000" dirty="0">
                <a:latin typeface="Arial"/>
                <a:cs typeface="Arial"/>
              </a:rPr>
              <a:t>gran imagen virtual a la distancia en la que el ojo puede distinguir de la mejor manera </a:t>
            </a:r>
            <a:r>
              <a:rPr lang="es-ES_tradnl" sz="2000" dirty="0" smtClean="0">
                <a:latin typeface="Arial"/>
                <a:cs typeface="Arial"/>
              </a:rPr>
              <a:t>(16 </a:t>
            </a:r>
            <a:r>
              <a:rPr lang="es-ES_tradnl" sz="2000" dirty="0">
                <a:latin typeface="Arial"/>
                <a:cs typeface="Arial"/>
              </a:rPr>
              <a:t>cm).</a:t>
            </a:r>
          </a:p>
        </p:txBody>
      </p:sp>
      <p:sp>
        <p:nvSpPr>
          <p:cNvPr id="17" name="Rectángulo 16"/>
          <p:cNvSpPr/>
          <p:nvPr/>
        </p:nvSpPr>
        <p:spPr>
          <a:xfrm>
            <a:off x="2285999" y="5096750"/>
            <a:ext cx="4829141" cy="1015663"/>
          </a:xfrm>
          <a:prstGeom prst="rect">
            <a:avLst/>
          </a:prstGeom>
        </p:spPr>
        <p:txBody>
          <a:bodyPr wrap="square">
            <a:spAutoFit/>
          </a:bodyPr>
          <a:lstStyle/>
          <a:p>
            <a:r>
              <a:rPr lang="es-ES_tradnl" sz="2000" dirty="0">
                <a:latin typeface="Arial"/>
                <a:cs typeface="Arial"/>
              </a:rPr>
              <a:t>la imagen virtual se convierte en objeto para el ojo y es proyectada como una imagen real sobre la retina.</a:t>
            </a:r>
          </a:p>
        </p:txBody>
      </p:sp>
      <p:cxnSp>
        <p:nvCxnSpPr>
          <p:cNvPr id="12" name="Conector recto de flecha 11"/>
          <p:cNvCxnSpPr/>
          <p:nvPr/>
        </p:nvCxnSpPr>
        <p:spPr>
          <a:xfrm>
            <a:off x="3523786" y="1167626"/>
            <a:ext cx="2023727"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Conector recto de flecha 17"/>
          <p:cNvCxnSpPr/>
          <p:nvPr/>
        </p:nvCxnSpPr>
        <p:spPr>
          <a:xfrm>
            <a:off x="3382161" y="3058976"/>
            <a:ext cx="144086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Imagen 5" descr="microscopio.jpg"/>
          <p:cNvPicPr>
            <a:picLocks noChangeAspect="1"/>
          </p:cNvPicPr>
          <p:nvPr/>
        </p:nvPicPr>
        <p:blipFill>
          <a:blip r:embed="rId2">
            <a:alphaModFix amt="20000"/>
          </a:blip>
          <a:stretch>
            <a:fillRect/>
          </a:stretch>
        </p:blipFill>
        <p:spPr>
          <a:xfrm>
            <a:off x="0" y="70948"/>
            <a:ext cx="5938670" cy="6787052"/>
          </a:xfrm>
          <a:prstGeom prst="rect">
            <a:avLst/>
          </a:prstGeom>
        </p:spPr>
      </p:pic>
      <p:sp>
        <p:nvSpPr>
          <p:cNvPr id="12" name="Rectángulo 11"/>
          <p:cNvSpPr/>
          <p:nvPr/>
        </p:nvSpPr>
        <p:spPr>
          <a:xfrm>
            <a:off x="223768" y="285615"/>
            <a:ext cx="4572000" cy="2246769"/>
          </a:xfrm>
          <a:prstGeom prst="rect">
            <a:avLst/>
          </a:prstGeom>
        </p:spPr>
        <p:txBody>
          <a:bodyPr>
            <a:spAutoFit/>
          </a:bodyPr>
          <a:lstStyle/>
          <a:p>
            <a:r>
              <a:rPr lang="es-ES_tradnl" sz="2000" b="1" dirty="0" smtClean="0">
                <a:effectLst>
                  <a:outerShdw blurRad="38100" dist="38100" dir="2700000" algn="tl">
                    <a:srgbClr val="000000">
                      <a:alpha val="43137"/>
                    </a:srgbClr>
                  </a:outerShdw>
                </a:effectLst>
                <a:latin typeface="Arial"/>
                <a:cs typeface="Arial"/>
              </a:rPr>
              <a:t>OBJETIVOS</a:t>
            </a:r>
            <a:r>
              <a:rPr lang="es-ES_tradnl" sz="2000" dirty="0" smtClean="0">
                <a:latin typeface="Arial"/>
                <a:cs typeface="Arial"/>
              </a:rPr>
              <a:t>:</a:t>
            </a:r>
          </a:p>
          <a:p>
            <a:endParaRPr lang="es-ES_tradnl" sz="2000" dirty="0" smtClean="0">
              <a:latin typeface="Arial"/>
              <a:cs typeface="Arial"/>
            </a:endParaRPr>
          </a:p>
          <a:p>
            <a:r>
              <a:rPr lang="es-ES_tradnl" sz="2000" dirty="0" smtClean="0">
                <a:latin typeface="Arial"/>
                <a:cs typeface="Arial"/>
              </a:rPr>
              <a:t>La </a:t>
            </a:r>
            <a:r>
              <a:rPr lang="es-ES_tradnl" sz="2000" dirty="0">
                <a:latin typeface="Arial"/>
                <a:cs typeface="Arial"/>
              </a:rPr>
              <a:t>amplificación total de un microscopio compuesto es función</a:t>
            </a:r>
            <a:r>
              <a:rPr lang="es-ES_tradnl" sz="2000" dirty="0" smtClean="0">
                <a:latin typeface="Arial"/>
                <a:cs typeface="Arial"/>
              </a:rPr>
              <a:t> </a:t>
            </a:r>
          </a:p>
          <a:p>
            <a:r>
              <a:rPr lang="es-ES_tradnl" sz="2000" dirty="0" smtClean="0">
                <a:latin typeface="Arial"/>
                <a:cs typeface="Arial"/>
              </a:rPr>
              <a:t>de </a:t>
            </a:r>
            <a:r>
              <a:rPr lang="es-ES_tradnl" sz="2000" dirty="0">
                <a:latin typeface="Arial"/>
                <a:cs typeface="Arial"/>
              </a:rPr>
              <a:t>la amplificación del </a:t>
            </a:r>
            <a:r>
              <a:rPr lang="es-ES_tradnl" sz="2000" dirty="0" smtClean="0">
                <a:latin typeface="Arial"/>
                <a:cs typeface="Arial"/>
              </a:rPr>
              <a:t>objetivo (4x; 10x; 40x; 100x) multiplicado </a:t>
            </a:r>
            <a:r>
              <a:rPr lang="es-ES_tradnl" sz="2000" dirty="0">
                <a:latin typeface="Arial"/>
                <a:cs typeface="Arial"/>
              </a:rPr>
              <a:t>por la amplificación del </a:t>
            </a:r>
            <a:r>
              <a:rPr lang="es-ES_tradnl" sz="2000" dirty="0" smtClean="0">
                <a:latin typeface="Arial"/>
                <a:cs typeface="Arial"/>
              </a:rPr>
              <a:t>ocular (10x).</a:t>
            </a:r>
            <a:endParaRPr lang="es-ES_tradnl" sz="2000" dirty="0">
              <a:latin typeface="Arial"/>
              <a:cs typeface="Arial"/>
            </a:endParaRPr>
          </a:p>
        </p:txBody>
      </p:sp>
      <p:pic>
        <p:nvPicPr>
          <p:cNvPr id="20" name="Imagen 19" descr="obiective.jpg"/>
          <p:cNvPicPr>
            <a:picLocks noChangeAspect="1"/>
          </p:cNvPicPr>
          <p:nvPr/>
        </p:nvPicPr>
        <p:blipFill>
          <a:blip r:embed="rId3"/>
          <a:stretch>
            <a:fillRect/>
          </a:stretch>
        </p:blipFill>
        <p:spPr>
          <a:xfrm>
            <a:off x="0" y="2981335"/>
            <a:ext cx="3893754" cy="2411132"/>
          </a:xfrm>
          <a:prstGeom prst="rect">
            <a:avLst/>
          </a:prstGeom>
        </p:spPr>
      </p:pic>
      <p:sp>
        <p:nvSpPr>
          <p:cNvPr id="24" name="Rectángulo 23"/>
          <p:cNvSpPr/>
          <p:nvPr/>
        </p:nvSpPr>
        <p:spPr>
          <a:xfrm>
            <a:off x="4572000" y="1101223"/>
            <a:ext cx="4572000" cy="2862322"/>
          </a:xfrm>
          <a:prstGeom prst="rect">
            <a:avLst/>
          </a:prstGeom>
        </p:spPr>
        <p:txBody>
          <a:bodyPr>
            <a:spAutoFit/>
          </a:bodyPr>
          <a:lstStyle/>
          <a:p>
            <a:r>
              <a:rPr lang="es-ES_tradnl" sz="2000" dirty="0">
                <a:latin typeface="Arial"/>
                <a:cs typeface="Arial"/>
              </a:rPr>
              <a:t>Están constituidos también por un juego de lentes,</a:t>
            </a:r>
            <a:r>
              <a:rPr lang="es-ES_tradnl" sz="2000" dirty="0" smtClean="0">
                <a:latin typeface="Arial"/>
                <a:cs typeface="Arial"/>
              </a:rPr>
              <a:t> convergentes, </a:t>
            </a:r>
            <a:r>
              <a:rPr lang="es-ES_tradnl" sz="2000" dirty="0">
                <a:latin typeface="Arial"/>
                <a:cs typeface="Arial"/>
              </a:rPr>
              <a:t>para eliminar, en la medida de lo posible, una serie de aberraciones que afectarían la calidad de las imágenes formadas</a:t>
            </a:r>
            <a:r>
              <a:rPr lang="es-ES_tradnl" sz="2000" dirty="0" smtClean="0">
                <a:latin typeface="Arial"/>
                <a:cs typeface="Arial"/>
              </a:rPr>
              <a:t>.</a:t>
            </a:r>
          </a:p>
          <a:p>
            <a:endParaRPr lang="es-ES_tradnl" sz="2000" dirty="0" smtClean="0">
              <a:latin typeface="Arial"/>
              <a:cs typeface="Arial"/>
            </a:endParaRPr>
          </a:p>
          <a:p>
            <a:endParaRPr lang="es-ES_tradnl" sz="2000" dirty="0" smtClean="0">
              <a:latin typeface="Arial"/>
              <a:cs typeface="Arial"/>
            </a:endParaRPr>
          </a:p>
          <a:p>
            <a:r>
              <a:rPr lang="es-ES_tradnl" sz="2000" dirty="0" smtClean="0">
                <a:latin typeface="Arial"/>
                <a:cs typeface="Arial"/>
              </a:rPr>
              <a:t>Pueden ser secos o de inmersión </a:t>
            </a:r>
            <a:endParaRPr lang="es-ES_tradnl" sz="2000" dirty="0">
              <a:latin typeface="Arial"/>
              <a:cs typeface="Arial"/>
            </a:endParaRPr>
          </a:p>
        </p:txBody>
      </p:sp>
      <p:sp>
        <p:nvSpPr>
          <p:cNvPr id="25" name="Rectángulo 24"/>
          <p:cNvSpPr/>
          <p:nvPr/>
        </p:nvSpPr>
        <p:spPr>
          <a:xfrm>
            <a:off x="4321380" y="5026035"/>
            <a:ext cx="4572000" cy="1323439"/>
          </a:xfrm>
          <a:prstGeom prst="rect">
            <a:avLst/>
          </a:prstGeom>
        </p:spPr>
        <p:txBody>
          <a:bodyPr>
            <a:spAutoFit/>
          </a:bodyPr>
          <a:lstStyle/>
          <a:p>
            <a:r>
              <a:rPr lang="es-ES_tradnl" sz="2000" b="1" dirty="0"/>
              <a:t>Índice de refracción</a:t>
            </a:r>
            <a:r>
              <a:rPr lang="es-ES_tradnl" sz="2000" dirty="0"/>
              <a:t>: Se denomina así a la relación existente entre la velocidad de la luz en el aire y su velocidad en el medio transparente utilizado.</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694</TotalTime>
  <Words>1126</Words>
  <Application>Microsoft Macintosh PowerPoint</Application>
  <PresentationFormat>Presentación en pantalla (4:3)</PresentationFormat>
  <Paragraphs>106</Paragraphs>
  <Slides>18</Slides>
  <Notes>0</Notes>
  <HiddenSlides>0</HiddenSlides>
  <MMClips>0</MMClips>
  <ScaleCrop>false</ScaleCrop>
  <HeadingPairs>
    <vt:vector size="4" baseType="variant">
      <vt:variant>
        <vt:lpstr>Plantilla de diseño</vt:lpstr>
      </vt:variant>
      <vt:variant>
        <vt:i4>1</vt:i4>
      </vt:variant>
      <vt:variant>
        <vt:lpstr>Títulos de diapositiva</vt:lpstr>
      </vt:variant>
      <vt:variant>
        <vt:i4>18</vt:i4>
      </vt:variant>
    </vt:vector>
  </HeadingPairs>
  <TitlesOfParts>
    <vt:vector size="19"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Company>Universidad de La Sierra, Moctezuma, Sonora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Dalila Fragoso Tejas</dc:creator>
  <cp:lastModifiedBy>Dalila Fragoso Tejas</cp:lastModifiedBy>
  <cp:revision>18</cp:revision>
  <dcterms:created xsi:type="dcterms:W3CDTF">2014-02-05T16:27:32Z</dcterms:created>
  <dcterms:modified xsi:type="dcterms:W3CDTF">2014-02-05T16:36:04Z</dcterms:modified>
</cp:coreProperties>
</file>